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EB Garamond Medium" panose="00000600000000000000" pitchFamily="2" charset="0"/>
      <p:regular r:id="rId29"/>
      <p:bold r:id="rId30"/>
      <p:italic r:id="rId31"/>
      <p:boldItalic r:id="rId32"/>
    </p:embeddedFont>
    <p:embeddedFont>
      <p:font typeface="EB Garamond SemiBold" panose="00000700000000000000" pitchFamily="2" charset="0"/>
      <p:regular r:id="rId33"/>
      <p:bold r:id="rId34"/>
      <p:italic r:id="rId35"/>
      <p:bold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9e470d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25ba7a24a3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25ba7a24a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25ba7a24a3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25ba7a24a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25ba7a24a3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25ba7a24a3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25ccdb81bb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25ccdb81bb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25ccdb81bb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25ccdb81bb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25ccdb81bb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25ccdb81bb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25ccdb81bb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25ccdb81bb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25ccdb81bb_1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25ccdb81bb_1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5ccdb81bb_1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25ccdb81bb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25ccdb81bb_1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25ccdb81bb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c6f9e470d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c6f9e470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25ccdb81bb_1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25ccdb81bb_1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25ccdb81bb_1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25ccdb81bb_1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226663bb3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226663bb3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226663bb3f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226663bb3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25ccdb81bb_1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25ccdb81bb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25ccdb81bb_1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25ccdb81b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224cfa4566_0_6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224cfa4566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6f9e470d_0_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c6f9e470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c6f9e470d_0_2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c6f9e470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c6f9e470d_0_4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c6f9e470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224cfa4566_0_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224cfa456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c6f9e470d_0_4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c6f9e470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224cfa4566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224cfa456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25ba7a24a3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25ba7a24a3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png"/><Relationship Id="rId11" Type="http://schemas.openxmlformats.org/officeDocument/2006/relationships/image" Target="../media/image9.jpg"/><Relationship Id="rId5" Type="http://schemas.openxmlformats.org/officeDocument/2006/relationships/image" Target="../media/image3.pn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jp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jpg"/><Relationship Id="rId5" Type="http://schemas.openxmlformats.org/officeDocument/2006/relationships/image" Target="../media/image12.png"/><Relationship Id="rId10" Type="http://schemas.openxmlformats.org/officeDocument/2006/relationships/image" Target="../media/image17.jpg"/><Relationship Id="rId4" Type="http://schemas.openxmlformats.org/officeDocument/2006/relationships/image" Target="../media/image11.png"/><Relationship Id="rId9" Type="http://schemas.openxmlformats.org/officeDocument/2006/relationships/image" Target="../media/image16.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sciendo.com/pdf/10.2478/aut-2019-0035"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hyperlink" Target="https://hub.hku.hk/bitstream/10722/42882/1/61147.pdf?accept=1" TargetMode="External"/><Relationship Id="rId5" Type="http://schemas.openxmlformats.org/officeDocument/2006/relationships/hyperlink" Target="https://www.researchgate.net/publication/221905536_Detection_of_Defects_in_Fabric_by_Morphological_Image_Processing" TargetMode="External"/><Relationship Id="rId4" Type="http://schemas.openxmlformats.org/officeDocument/2006/relationships/hyperlink" Target="https://medcraveonline.com/JTEFT/fabric-defect-detection-using-fourier-transform-and-gabor-filters.ht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Contrast_(vision)"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hyperlink" Target="https://en.wikipedia.org/wiki/Image_histogram" TargetMode="External"/><Relationship Id="rId4" Type="http://schemas.openxmlformats.org/officeDocument/2006/relationships/hyperlink" Target="https://en.wikipedia.org/wiki/Imag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EB Garamond Medium"/>
                <a:ea typeface="EB Garamond Medium"/>
                <a:cs typeface="EB Garamond Medium"/>
                <a:sym typeface="EB Garamond Medium"/>
              </a:rPr>
              <a:t>Textile Quality Control with Image Processing Techniques</a:t>
            </a:r>
            <a:endParaRPr dirty="0">
              <a:latin typeface="EB Garamond Medium"/>
              <a:ea typeface="EB Garamond Medium"/>
              <a:cs typeface="EB Garamond Medium"/>
              <a:sym typeface="EB Garamond Medium"/>
            </a:endParaRPr>
          </a:p>
          <a:p>
            <a:pPr marL="0" lvl="0" indent="0" algn="l" rtl="0">
              <a:spcBef>
                <a:spcPts val="0"/>
              </a:spcBef>
              <a:spcAft>
                <a:spcPts val="0"/>
              </a:spcAft>
              <a:buNone/>
            </a:pPr>
            <a:endParaRPr dirty="0"/>
          </a:p>
        </p:txBody>
      </p:sp>
      <p:sp>
        <p:nvSpPr>
          <p:cNvPr id="86" name="Google Shape;86;p13"/>
          <p:cNvSpPr txBox="1">
            <a:spLocks noGrp="1"/>
          </p:cNvSpPr>
          <p:nvPr>
            <p:ph type="subTitle" idx="1"/>
          </p:nvPr>
        </p:nvSpPr>
        <p:spPr>
          <a:xfrm>
            <a:off x="190388" y="3860663"/>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EB Garamond Medium"/>
                <a:ea typeface="EB Garamond Medium"/>
                <a:cs typeface="EB Garamond Medium"/>
                <a:sym typeface="EB Garamond Medium"/>
              </a:rPr>
              <a:t>Done by:</a:t>
            </a:r>
            <a:endParaRPr>
              <a:latin typeface="EB Garamond Medium"/>
              <a:ea typeface="EB Garamond Medium"/>
              <a:cs typeface="EB Garamond Medium"/>
              <a:sym typeface="EB Garamond Medium"/>
            </a:endParaRPr>
          </a:p>
          <a:p>
            <a:pPr marL="0" lvl="0" indent="0" algn="l" rtl="0">
              <a:spcBef>
                <a:spcPts val="0"/>
              </a:spcBef>
              <a:spcAft>
                <a:spcPts val="0"/>
              </a:spcAft>
              <a:buNone/>
            </a:pPr>
            <a:r>
              <a:rPr lang="en">
                <a:latin typeface="EB Garamond Medium"/>
                <a:ea typeface="EB Garamond Medium"/>
                <a:cs typeface="EB Garamond Medium"/>
                <a:sym typeface="EB Garamond Medium"/>
              </a:rPr>
              <a:t>Chaitali Thakkar (19BCE031)</a:t>
            </a:r>
            <a:endParaRPr>
              <a:latin typeface="EB Garamond Medium"/>
              <a:ea typeface="EB Garamond Medium"/>
              <a:cs typeface="EB Garamond Medium"/>
              <a:sym typeface="EB Garamond Medium"/>
            </a:endParaRPr>
          </a:p>
          <a:p>
            <a:pPr marL="0" lvl="0" indent="0" algn="l" rtl="0">
              <a:spcBef>
                <a:spcPts val="0"/>
              </a:spcBef>
              <a:spcAft>
                <a:spcPts val="0"/>
              </a:spcAft>
              <a:buNone/>
            </a:pPr>
            <a:r>
              <a:rPr lang="en">
                <a:latin typeface="EB Garamond Medium"/>
                <a:ea typeface="EB Garamond Medium"/>
                <a:cs typeface="EB Garamond Medium"/>
                <a:sym typeface="EB Garamond Medium"/>
              </a:rPr>
              <a:t>Kaushha Trivedi (19BCE095)</a:t>
            </a:r>
            <a:endParaRPr>
              <a:latin typeface="EB Garamond Medium"/>
              <a:ea typeface="EB Garamond Medium"/>
              <a:cs typeface="EB Garamond Medium"/>
              <a:sym typeface="EB Garamond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2"/>
          <p:cNvSpPr txBox="1">
            <a:spLocks noGrp="1"/>
          </p:cNvSpPr>
          <p:nvPr>
            <p:ph type="title"/>
          </p:nvPr>
        </p:nvSpPr>
        <p:spPr>
          <a:xfrm>
            <a:off x="311700" y="127725"/>
            <a:ext cx="8520600" cy="33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EB Garamond Medium"/>
                <a:ea typeface="EB Garamond Medium"/>
                <a:cs typeface="EB Garamond Medium"/>
                <a:sym typeface="EB Garamond Medium"/>
              </a:rPr>
              <a:t>       Class: Good                                      Class: Colour					Class: Cut</a:t>
            </a:r>
            <a:endParaRPr sz="1800">
              <a:latin typeface="EB Garamond Medium"/>
              <a:ea typeface="EB Garamond Medium"/>
              <a:cs typeface="EB Garamond Medium"/>
              <a:sym typeface="EB Garamond Medium"/>
            </a:endParaRPr>
          </a:p>
        </p:txBody>
      </p:sp>
      <p:pic>
        <p:nvPicPr>
          <p:cNvPr id="176" name="Google Shape;176;p22"/>
          <p:cNvPicPr preferRelativeResize="0"/>
          <p:nvPr/>
        </p:nvPicPr>
        <p:blipFill>
          <a:blip r:embed="rId3">
            <a:alphaModFix/>
          </a:blip>
          <a:stretch>
            <a:fillRect/>
          </a:stretch>
        </p:blipFill>
        <p:spPr>
          <a:xfrm>
            <a:off x="136725" y="410000"/>
            <a:ext cx="2231425" cy="1475725"/>
          </a:xfrm>
          <a:prstGeom prst="rect">
            <a:avLst/>
          </a:prstGeom>
          <a:noFill/>
          <a:ln>
            <a:noFill/>
          </a:ln>
        </p:spPr>
      </p:pic>
      <p:pic>
        <p:nvPicPr>
          <p:cNvPr id="177" name="Google Shape;177;p22"/>
          <p:cNvPicPr preferRelativeResize="0"/>
          <p:nvPr/>
        </p:nvPicPr>
        <p:blipFill>
          <a:blip r:embed="rId4">
            <a:alphaModFix/>
          </a:blip>
          <a:stretch>
            <a:fillRect/>
          </a:stretch>
        </p:blipFill>
        <p:spPr>
          <a:xfrm>
            <a:off x="3187388" y="465671"/>
            <a:ext cx="2079011" cy="1353250"/>
          </a:xfrm>
          <a:prstGeom prst="rect">
            <a:avLst/>
          </a:prstGeom>
          <a:noFill/>
          <a:ln>
            <a:noFill/>
          </a:ln>
        </p:spPr>
      </p:pic>
      <p:pic>
        <p:nvPicPr>
          <p:cNvPr id="178" name="Google Shape;178;p22"/>
          <p:cNvPicPr preferRelativeResize="0"/>
          <p:nvPr/>
        </p:nvPicPr>
        <p:blipFill>
          <a:blip r:embed="rId5">
            <a:alphaModFix/>
          </a:blip>
          <a:stretch>
            <a:fillRect/>
          </a:stretch>
        </p:blipFill>
        <p:spPr>
          <a:xfrm>
            <a:off x="6085650" y="471238"/>
            <a:ext cx="2079000" cy="1353259"/>
          </a:xfrm>
          <a:prstGeom prst="rect">
            <a:avLst/>
          </a:prstGeom>
          <a:noFill/>
          <a:ln>
            <a:noFill/>
          </a:ln>
        </p:spPr>
      </p:pic>
      <p:pic>
        <p:nvPicPr>
          <p:cNvPr id="179" name="Google Shape;179;p22"/>
          <p:cNvPicPr preferRelativeResize="0"/>
          <p:nvPr/>
        </p:nvPicPr>
        <p:blipFill>
          <a:blip r:embed="rId6">
            <a:alphaModFix/>
          </a:blip>
          <a:stretch>
            <a:fillRect/>
          </a:stretch>
        </p:blipFill>
        <p:spPr>
          <a:xfrm>
            <a:off x="6475924" y="1895137"/>
            <a:ext cx="1359550" cy="1353226"/>
          </a:xfrm>
          <a:prstGeom prst="rect">
            <a:avLst/>
          </a:prstGeom>
          <a:noFill/>
          <a:ln>
            <a:noFill/>
          </a:ln>
        </p:spPr>
      </p:pic>
      <p:pic>
        <p:nvPicPr>
          <p:cNvPr id="180" name="Google Shape;180;p22"/>
          <p:cNvPicPr preferRelativeResize="0"/>
          <p:nvPr/>
        </p:nvPicPr>
        <p:blipFill>
          <a:blip r:embed="rId7">
            <a:alphaModFix/>
          </a:blip>
          <a:stretch>
            <a:fillRect/>
          </a:stretch>
        </p:blipFill>
        <p:spPr>
          <a:xfrm>
            <a:off x="3555275" y="1987313"/>
            <a:ext cx="1359550" cy="1353256"/>
          </a:xfrm>
          <a:prstGeom prst="rect">
            <a:avLst/>
          </a:prstGeom>
          <a:noFill/>
          <a:ln>
            <a:noFill/>
          </a:ln>
        </p:spPr>
      </p:pic>
      <p:pic>
        <p:nvPicPr>
          <p:cNvPr id="181" name="Google Shape;181;p22"/>
          <p:cNvPicPr preferRelativeResize="0"/>
          <p:nvPr/>
        </p:nvPicPr>
        <p:blipFill>
          <a:blip r:embed="rId8">
            <a:alphaModFix/>
          </a:blip>
          <a:stretch>
            <a:fillRect/>
          </a:stretch>
        </p:blipFill>
        <p:spPr>
          <a:xfrm>
            <a:off x="510700" y="1926075"/>
            <a:ext cx="1483476" cy="1475725"/>
          </a:xfrm>
          <a:prstGeom prst="rect">
            <a:avLst/>
          </a:prstGeom>
          <a:noFill/>
          <a:ln>
            <a:noFill/>
          </a:ln>
        </p:spPr>
      </p:pic>
      <p:pic>
        <p:nvPicPr>
          <p:cNvPr id="182" name="Google Shape;182;p22"/>
          <p:cNvPicPr preferRelativeResize="0"/>
          <p:nvPr/>
        </p:nvPicPr>
        <p:blipFill>
          <a:blip r:embed="rId9">
            <a:alphaModFix/>
          </a:blip>
          <a:stretch>
            <a:fillRect/>
          </a:stretch>
        </p:blipFill>
        <p:spPr>
          <a:xfrm>
            <a:off x="469647" y="3591447"/>
            <a:ext cx="1565575" cy="1580175"/>
          </a:xfrm>
          <a:prstGeom prst="rect">
            <a:avLst/>
          </a:prstGeom>
          <a:noFill/>
          <a:ln>
            <a:noFill/>
          </a:ln>
        </p:spPr>
      </p:pic>
      <p:pic>
        <p:nvPicPr>
          <p:cNvPr id="183" name="Google Shape;183;p22"/>
          <p:cNvPicPr preferRelativeResize="0"/>
          <p:nvPr/>
        </p:nvPicPr>
        <p:blipFill>
          <a:blip r:embed="rId10">
            <a:alphaModFix/>
          </a:blip>
          <a:stretch>
            <a:fillRect/>
          </a:stretch>
        </p:blipFill>
        <p:spPr>
          <a:xfrm>
            <a:off x="3588449" y="3602326"/>
            <a:ext cx="1483475" cy="1476676"/>
          </a:xfrm>
          <a:prstGeom prst="rect">
            <a:avLst/>
          </a:prstGeom>
          <a:noFill/>
          <a:ln>
            <a:noFill/>
          </a:ln>
        </p:spPr>
      </p:pic>
      <p:pic>
        <p:nvPicPr>
          <p:cNvPr id="184" name="Google Shape;184;p22"/>
          <p:cNvPicPr preferRelativeResize="0"/>
          <p:nvPr/>
        </p:nvPicPr>
        <p:blipFill>
          <a:blip r:embed="rId11">
            <a:alphaModFix/>
          </a:blip>
          <a:stretch>
            <a:fillRect/>
          </a:stretch>
        </p:blipFill>
        <p:spPr>
          <a:xfrm>
            <a:off x="6413959" y="3643250"/>
            <a:ext cx="1483475" cy="1476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3"/>
          <p:cNvSpPr txBox="1">
            <a:spLocks noGrp="1"/>
          </p:cNvSpPr>
          <p:nvPr>
            <p:ph type="title"/>
          </p:nvPr>
        </p:nvSpPr>
        <p:spPr>
          <a:xfrm>
            <a:off x="311700" y="650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EB Garamond Medium"/>
                <a:ea typeface="EB Garamond Medium"/>
                <a:cs typeface="EB Garamond Medium"/>
                <a:sym typeface="EB Garamond Medium"/>
              </a:rPr>
              <a:t>Class: Hole                                  Class: Metal Contamination		             Class: Thread</a:t>
            </a:r>
            <a:endParaRPr sz="1800">
              <a:latin typeface="EB Garamond Medium"/>
              <a:ea typeface="EB Garamond Medium"/>
              <a:cs typeface="EB Garamond Medium"/>
              <a:sym typeface="EB Garamond Medium"/>
            </a:endParaRPr>
          </a:p>
          <a:p>
            <a:pPr marL="0" lvl="0" indent="0" algn="l" rtl="0">
              <a:spcBef>
                <a:spcPts val="0"/>
              </a:spcBef>
              <a:spcAft>
                <a:spcPts val="0"/>
              </a:spcAft>
              <a:buNone/>
            </a:pPr>
            <a:endParaRPr/>
          </a:p>
        </p:txBody>
      </p:sp>
      <p:pic>
        <p:nvPicPr>
          <p:cNvPr id="190" name="Google Shape;190;p23"/>
          <p:cNvPicPr preferRelativeResize="0"/>
          <p:nvPr/>
        </p:nvPicPr>
        <p:blipFill>
          <a:blip r:embed="rId3">
            <a:alphaModFix/>
          </a:blip>
          <a:stretch>
            <a:fillRect/>
          </a:stretch>
        </p:blipFill>
        <p:spPr>
          <a:xfrm>
            <a:off x="121075" y="410000"/>
            <a:ext cx="2120800" cy="1402550"/>
          </a:xfrm>
          <a:prstGeom prst="rect">
            <a:avLst/>
          </a:prstGeom>
          <a:noFill/>
          <a:ln>
            <a:noFill/>
          </a:ln>
        </p:spPr>
      </p:pic>
      <p:pic>
        <p:nvPicPr>
          <p:cNvPr id="191" name="Google Shape;191;p23"/>
          <p:cNvPicPr preferRelativeResize="0"/>
          <p:nvPr/>
        </p:nvPicPr>
        <p:blipFill>
          <a:blip r:embed="rId4">
            <a:alphaModFix/>
          </a:blip>
          <a:stretch>
            <a:fillRect/>
          </a:stretch>
        </p:blipFill>
        <p:spPr>
          <a:xfrm>
            <a:off x="446098" y="1842650"/>
            <a:ext cx="1470700" cy="1478425"/>
          </a:xfrm>
          <a:prstGeom prst="rect">
            <a:avLst/>
          </a:prstGeom>
          <a:noFill/>
          <a:ln>
            <a:noFill/>
          </a:ln>
        </p:spPr>
      </p:pic>
      <p:pic>
        <p:nvPicPr>
          <p:cNvPr id="192" name="Google Shape;192;p23"/>
          <p:cNvPicPr preferRelativeResize="0"/>
          <p:nvPr/>
        </p:nvPicPr>
        <p:blipFill>
          <a:blip r:embed="rId5">
            <a:alphaModFix/>
          </a:blip>
          <a:stretch>
            <a:fillRect/>
          </a:stretch>
        </p:blipFill>
        <p:spPr>
          <a:xfrm>
            <a:off x="3299238" y="421038"/>
            <a:ext cx="2120800" cy="1380470"/>
          </a:xfrm>
          <a:prstGeom prst="rect">
            <a:avLst/>
          </a:prstGeom>
          <a:noFill/>
          <a:ln>
            <a:noFill/>
          </a:ln>
        </p:spPr>
      </p:pic>
      <p:pic>
        <p:nvPicPr>
          <p:cNvPr id="193" name="Google Shape;193;p23"/>
          <p:cNvPicPr preferRelativeResize="0"/>
          <p:nvPr/>
        </p:nvPicPr>
        <p:blipFill>
          <a:blip r:embed="rId6">
            <a:alphaModFix/>
          </a:blip>
          <a:stretch>
            <a:fillRect/>
          </a:stretch>
        </p:blipFill>
        <p:spPr>
          <a:xfrm>
            <a:off x="3806675" y="1842650"/>
            <a:ext cx="1393438" cy="1380475"/>
          </a:xfrm>
          <a:prstGeom prst="rect">
            <a:avLst/>
          </a:prstGeom>
          <a:noFill/>
          <a:ln>
            <a:noFill/>
          </a:ln>
        </p:spPr>
      </p:pic>
      <p:pic>
        <p:nvPicPr>
          <p:cNvPr id="194" name="Google Shape;194;p23"/>
          <p:cNvPicPr preferRelativeResize="0"/>
          <p:nvPr/>
        </p:nvPicPr>
        <p:blipFill>
          <a:blip r:embed="rId7">
            <a:alphaModFix/>
          </a:blip>
          <a:stretch>
            <a:fillRect/>
          </a:stretch>
        </p:blipFill>
        <p:spPr>
          <a:xfrm>
            <a:off x="6477416" y="410000"/>
            <a:ext cx="2146084" cy="1402550"/>
          </a:xfrm>
          <a:prstGeom prst="rect">
            <a:avLst/>
          </a:prstGeom>
          <a:noFill/>
          <a:ln>
            <a:noFill/>
          </a:ln>
        </p:spPr>
      </p:pic>
      <p:pic>
        <p:nvPicPr>
          <p:cNvPr id="195" name="Google Shape;195;p23"/>
          <p:cNvPicPr preferRelativeResize="0"/>
          <p:nvPr/>
        </p:nvPicPr>
        <p:blipFill>
          <a:blip r:embed="rId8">
            <a:alphaModFix/>
          </a:blip>
          <a:stretch>
            <a:fillRect/>
          </a:stretch>
        </p:blipFill>
        <p:spPr>
          <a:xfrm>
            <a:off x="6989400" y="1761523"/>
            <a:ext cx="1470700" cy="1463808"/>
          </a:xfrm>
          <a:prstGeom prst="rect">
            <a:avLst/>
          </a:prstGeom>
          <a:noFill/>
          <a:ln>
            <a:noFill/>
          </a:ln>
        </p:spPr>
      </p:pic>
      <p:pic>
        <p:nvPicPr>
          <p:cNvPr id="196" name="Google Shape;196;p23"/>
          <p:cNvPicPr preferRelativeResize="0"/>
          <p:nvPr/>
        </p:nvPicPr>
        <p:blipFill>
          <a:blip r:embed="rId9">
            <a:alphaModFix/>
          </a:blip>
          <a:stretch>
            <a:fillRect/>
          </a:stretch>
        </p:blipFill>
        <p:spPr>
          <a:xfrm>
            <a:off x="446100" y="3563200"/>
            <a:ext cx="1470700" cy="1470700"/>
          </a:xfrm>
          <a:prstGeom prst="rect">
            <a:avLst/>
          </a:prstGeom>
          <a:noFill/>
          <a:ln>
            <a:noFill/>
          </a:ln>
        </p:spPr>
      </p:pic>
      <p:pic>
        <p:nvPicPr>
          <p:cNvPr id="197" name="Google Shape;197;p23"/>
          <p:cNvPicPr preferRelativeResize="0"/>
          <p:nvPr/>
        </p:nvPicPr>
        <p:blipFill>
          <a:blip r:embed="rId10">
            <a:alphaModFix/>
          </a:blip>
          <a:stretch>
            <a:fillRect/>
          </a:stretch>
        </p:blipFill>
        <p:spPr>
          <a:xfrm>
            <a:off x="3688023" y="3405525"/>
            <a:ext cx="1630745" cy="1615575"/>
          </a:xfrm>
          <a:prstGeom prst="rect">
            <a:avLst/>
          </a:prstGeom>
          <a:noFill/>
          <a:ln>
            <a:noFill/>
          </a:ln>
        </p:spPr>
      </p:pic>
      <p:pic>
        <p:nvPicPr>
          <p:cNvPr id="198" name="Google Shape;198;p23"/>
          <p:cNvPicPr preferRelativeResize="0"/>
          <p:nvPr/>
        </p:nvPicPr>
        <p:blipFill>
          <a:blip r:embed="rId11">
            <a:alphaModFix/>
          </a:blip>
          <a:stretch>
            <a:fillRect/>
          </a:stretch>
        </p:blipFill>
        <p:spPr>
          <a:xfrm>
            <a:off x="6914343" y="3397381"/>
            <a:ext cx="1620804" cy="161336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4"/>
          <p:cNvSpPr txBox="1">
            <a:spLocks noGrp="1"/>
          </p:cNvSpPr>
          <p:nvPr>
            <p:ph type="title"/>
          </p:nvPr>
        </p:nvSpPr>
        <p:spPr>
          <a:xfrm>
            <a:off x="-758425" y="-840675"/>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u="sng">
                <a:latin typeface="EB Garamond Medium"/>
                <a:ea typeface="EB Garamond Medium"/>
                <a:cs typeface="EB Garamond Medium"/>
                <a:sym typeface="EB Garamond Medium"/>
              </a:rPr>
              <a:t>Conclusion</a:t>
            </a:r>
            <a:endParaRPr sz="3000" u="sng">
              <a:latin typeface="EB Garamond Medium"/>
              <a:ea typeface="EB Garamond Medium"/>
              <a:cs typeface="EB Garamond Medium"/>
              <a:sym typeface="EB Garamond Medium"/>
            </a:endParaRPr>
          </a:p>
        </p:txBody>
      </p:sp>
      <p:sp>
        <p:nvSpPr>
          <p:cNvPr id="204" name="Google Shape;204;p24"/>
          <p:cNvSpPr txBox="1">
            <a:spLocks noGrp="1"/>
          </p:cNvSpPr>
          <p:nvPr>
            <p:ph type="body" idx="2"/>
          </p:nvPr>
        </p:nvSpPr>
        <p:spPr>
          <a:xfrm>
            <a:off x="4572000" y="79425"/>
            <a:ext cx="4572000" cy="5064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1600">
              <a:latin typeface="EB Garamond Medium"/>
              <a:ea typeface="EB Garamond Medium"/>
              <a:cs typeface="EB Garamond Medium"/>
              <a:sym typeface="EB Garamond Medium"/>
            </a:endParaRPr>
          </a:p>
          <a:p>
            <a:pPr marL="0" lvl="0" indent="0" algn="l" rtl="0">
              <a:lnSpc>
                <a:spcPct val="100000"/>
              </a:lnSpc>
              <a:spcBef>
                <a:spcPts val="0"/>
              </a:spcBef>
              <a:spcAft>
                <a:spcPts val="0"/>
              </a:spcAft>
              <a:buNone/>
            </a:pPr>
            <a:endParaRPr sz="1600">
              <a:latin typeface="EB Garamond Medium"/>
              <a:ea typeface="EB Garamond Medium"/>
              <a:cs typeface="EB Garamond Medium"/>
              <a:sym typeface="EB Garamond Medium"/>
            </a:endParaRPr>
          </a:p>
          <a:p>
            <a:pPr marL="0" lvl="0" indent="0" algn="l" rtl="0">
              <a:lnSpc>
                <a:spcPct val="100000"/>
              </a:lnSpc>
              <a:spcBef>
                <a:spcPts val="0"/>
              </a:spcBef>
              <a:spcAft>
                <a:spcPts val="0"/>
              </a:spcAft>
              <a:buNone/>
            </a:pPr>
            <a:r>
              <a:rPr lang="en" sz="1600">
                <a:latin typeface="EB Garamond Medium"/>
                <a:ea typeface="EB Garamond Medium"/>
                <a:cs typeface="EB Garamond Medium"/>
                <a:sym typeface="EB Garamond Medium"/>
              </a:rPr>
              <a:t>Class (holes):</a:t>
            </a:r>
            <a:endParaRPr sz="1600">
              <a:latin typeface="EB Garamond Medium"/>
              <a:ea typeface="EB Garamond Medium"/>
              <a:cs typeface="EB Garamond Medium"/>
              <a:sym typeface="EB Garamond Medium"/>
            </a:endParaRPr>
          </a:p>
          <a:p>
            <a:pPr marL="0" lvl="0" indent="0" algn="l" rtl="0">
              <a:lnSpc>
                <a:spcPct val="100000"/>
              </a:lnSpc>
              <a:spcBef>
                <a:spcPts val="0"/>
              </a:spcBef>
              <a:spcAft>
                <a:spcPts val="0"/>
              </a:spcAft>
              <a:buNone/>
            </a:pPr>
            <a:r>
              <a:rPr lang="en" sz="1600">
                <a:latin typeface="EB Garamond Medium"/>
                <a:ea typeface="EB Garamond Medium"/>
                <a:cs typeface="EB Garamond Medium"/>
                <a:sym typeface="EB Garamond Medium"/>
              </a:rPr>
              <a:t>Sudden drop in the frequency of the pixel present.</a:t>
            </a:r>
            <a:endParaRPr sz="1600">
              <a:latin typeface="EB Garamond Medium"/>
              <a:ea typeface="EB Garamond Medium"/>
              <a:cs typeface="EB Garamond Medium"/>
              <a:sym typeface="EB Garamond Medium"/>
            </a:endParaRPr>
          </a:p>
          <a:p>
            <a:pPr marL="0" lvl="0" indent="0" algn="l" rtl="0">
              <a:lnSpc>
                <a:spcPct val="100000"/>
              </a:lnSpc>
              <a:spcBef>
                <a:spcPts val="0"/>
              </a:spcBef>
              <a:spcAft>
                <a:spcPts val="0"/>
              </a:spcAft>
              <a:buNone/>
            </a:pPr>
            <a:endParaRPr sz="1600">
              <a:latin typeface="EB Garamond Medium"/>
              <a:ea typeface="EB Garamond Medium"/>
              <a:cs typeface="EB Garamond Medium"/>
              <a:sym typeface="EB Garamond Medium"/>
            </a:endParaRPr>
          </a:p>
          <a:p>
            <a:pPr marL="0" lvl="0" indent="0" algn="l" rtl="0">
              <a:lnSpc>
                <a:spcPct val="100000"/>
              </a:lnSpc>
              <a:spcBef>
                <a:spcPts val="0"/>
              </a:spcBef>
              <a:spcAft>
                <a:spcPts val="0"/>
              </a:spcAft>
              <a:buNone/>
            </a:pPr>
            <a:r>
              <a:rPr lang="en" sz="1600">
                <a:latin typeface="EB Garamond Medium"/>
                <a:ea typeface="EB Garamond Medium"/>
                <a:cs typeface="EB Garamond Medium"/>
                <a:sym typeface="EB Garamond Medium"/>
              </a:rPr>
              <a:t>Class (metal contamination):</a:t>
            </a:r>
            <a:endParaRPr sz="1600">
              <a:latin typeface="EB Garamond Medium"/>
              <a:ea typeface="EB Garamond Medium"/>
              <a:cs typeface="EB Garamond Medium"/>
              <a:sym typeface="EB Garamond Medium"/>
            </a:endParaRPr>
          </a:p>
          <a:p>
            <a:pPr marL="0" lvl="0" indent="0" algn="l" rtl="0">
              <a:lnSpc>
                <a:spcPct val="100000"/>
              </a:lnSpc>
              <a:spcBef>
                <a:spcPts val="0"/>
              </a:spcBef>
              <a:spcAft>
                <a:spcPts val="0"/>
              </a:spcAft>
              <a:buNone/>
            </a:pPr>
            <a:r>
              <a:rPr lang="en" sz="1600">
                <a:latin typeface="EB Garamond Medium"/>
                <a:ea typeface="EB Garamond Medium"/>
                <a:cs typeface="EB Garamond Medium"/>
                <a:sym typeface="EB Garamond Medium"/>
              </a:rPr>
              <a:t>Very sharp peak formed.</a:t>
            </a:r>
            <a:endParaRPr sz="1600">
              <a:latin typeface="EB Garamond Medium"/>
              <a:ea typeface="EB Garamond Medium"/>
              <a:cs typeface="EB Garamond Medium"/>
              <a:sym typeface="EB Garamond Medium"/>
            </a:endParaRPr>
          </a:p>
          <a:p>
            <a:pPr marL="0" lvl="0" indent="0" algn="l" rtl="0">
              <a:lnSpc>
                <a:spcPct val="100000"/>
              </a:lnSpc>
              <a:spcBef>
                <a:spcPts val="0"/>
              </a:spcBef>
              <a:spcAft>
                <a:spcPts val="0"/>
              </a:spcAft>
              <a:buNone/>
            </a:pPr>
            <a:endParaRPr sz="1600">
              <a:latin typeface="EB Garamond Medium"/>
              <a:ea typeface="EB Garamond Medium"/>
              <a:cs typeface="EB Garamond Medium"/>
              <a:sym typeface="EB Garamond Medium"/>
            </a:endParaRPr>
          </a:p>
          <a:p>
            <a:pPr marL="0" lvl="0" indent="0" algn="l" rtl="0">
              <a:lnSpc>
                <a:spcPct val="100000"/>
              </a:lnSpc>
              <a:spcBef>
                <a:spcPts val="0"/>
              </a:spcBef>
              <a:spcAft>
                <a:spcPts val="0"/>
              </a:spcAft>
              <a:buNone/>
            </a:pPr>
            <a:r>
              <a:rPr lang="en" sz="1600">
                <a:latin typeface="EB Garamond Medium"/>
                <a:ea typeface="EB Garamond Medium"/>
                <a:cs typeface="EB Garamond Medium"/>
                <a:sym typeface="EB Garamond Medium"/>
              </a:rPr>
              <a:t>Class (thread):</a:t>
            </a:r>
            <a:endParaRPr sz="1600">
              <a:latin typeface="EB Garamond Medium"/>
              <a:ea typeface="EB Garamond Medium"/>
              <a:cs typeface="EB Garamond Medium"/>
              <a:sym typeface="EB Garamond Medium"/>
            </a:endParaRPr>
          </a:p>
          <a:p>
            <a:pPr marL="0" lvl="0" indent="0" algn="l" rtl="0">
              <a:lnSpc>
                <a:spcPct val="100000"/>
              </a:lnSpc>
              <a:spcBef>
                <a:spcPts val="0"/>
              </a:spcBef>
              <a:spcAft>
                <a:spcPts val="0"/>
              </a:spcAft>
              <a:buNone/>
            </a:pPr>
            <a:r>
              <a:rPr lang="en" sz="1600">
                <a:latin typeface="EB Garamond Medium"/>
                <a:ea typeface="EB Garamond Medium"/>
                <a:cs typeface="EB Garamond Medium"/>
                <a:sym typeface="EB Garamond Medium"/>
              </a:rPr>
              <a:t>Lots of pepper noise present.</a:t>
            </a:r>
            <a:endParaRPr>
              <a:latin typeface="EB Garamond Medium"/>
              <a:ea typeface="EB Garamond Medium"/>
              <a:cs typeface="EB Garamond Medium"/>
              <a:sym typeface="EB Garamond Medium"/>
            </a:endParaRPr>
          </a:p>
          <a:p>
            <a:pPr marL="0" lvl="0" indent="0" algn="l" rtl="0">
              <a:lnSpc>
                <a:spcPct val="100000"/>
              </a:lnSpc>
              <a:spcBef>
                <a:spcPts val="0"/>
              </a:spcBef>
              <a:spcAft>
                <a:spcPts val="0"/>
              </a:spcAft>
              <a:buNone/>
            </a:pPr>
            <a:endParaRPr sz="1600">
              <a:latin typeface="EB Garamond Medium"/>
              <a:ea typeface="EB Garamond Medium"/>
              <a:cs typeface="EB Garamond Medium"/>
              <a:sym typeface="EB Garamond Medium"/>
            </a:endParaRPr>
          </a:p>
        </p:txBody>
      </p:sp>
      <p:sp>
        <p:nvSpPr>
          <p:cNvPr id="205" name="Google Shape;205;p24"/>
          <p:cNvSpPr txBox="1"/>
          <p:nvPr/>
        </p:nvSpPr>
        <p:spPr>
          <a:xfrm>
            <a:off x="701250" y="1422600"/>
            <a:ext cx="3000000" cy="338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EB Garamond Medium"/>
                <a:ea typeface="EB Garamond Medium"/>
                <a:cs typeface="EB Garamond Medium"/>
                <a:sym typeface="EB Garamond Medium"/>
              </a:rPr>
              <a:t>Class (good):</a:t>
            </a:r>
            <a:endParaRPr sz="1600">
              <a:solidFill>
                <a:schemeClr val="dk1"/>
              </a:solidFill>
              <a:latin typeface="EB Garamond Medium"/>
              <a:ea typeface="EB Garamond Medium"/>
              <a:cs typeface="EB Garamond Medium"/>
              <a:sym typeface="EB Garamond Medium"/>
            </a:endParaRPr>
          </a:p>
          <a:p>
            <a:pPr marL="0" lvl="0" indent="0" algn="l" rtl="0">
              <a:spcBef>
                <a:spcPts val="0"/>
              </a:spcBef>
              <a:spcAft>
                <a:spcPts val="0"/>
              </a:spcAft>
              <a:buNone/>
            </a:pPr>
            <a:r>
              <a:rPr lang="en" sz="1600">
                <a:solidFill>
                  <a:schemeClr val="dk1"/>
                </a:solidFill>
                <a:latin typeface="EB Garamond Medium"/>
                <a:ea typeface="EB Garamond Medium"/>
                <a:cs typeface="EB Garamond Medium"/>
                <a:sym typeface="EB Garamond Medium"/>
              </a:rPr>
              <a:t>Does not  have much defect as the number of white and black pixels occur simultaneously without any abrupt changes.</a:t>
            </a:r>
            <a:endParaRPr sz="1600">
              <a:solidFill>
                <a:schemeClr val="dk1"/>
              </a:solidFill>
              <a:latin typeface="EB Garamond Medium"/>
              <a:ea typeface="EB Garamond Medium"/>
              <a:cs typeface="EB Garamond Medium"/>
              <a:sym typeface="EB Garamond Medium"/>
            </a:endParaRPr>
          </a:p>
          <a:p>
            <a:pPr marL="0" lvl="0" indent="0" algn="l" rtl="0">
              <a:spcBef>
                <a:spcPts val="0"/>
              </a:spcBef>
              <a:spcAft>
                <a:spcPts val="0"/>
              </a:spcAft>
              <a:buNone/>
            </a:pPr>
            <a:endParaRPr sz="1600">
              <a:solidFill>
                <a:schemeClr val="dk1"/>
              </a:solidFill>
              <a:latin typeface="EB Garamond Medium"/>
              <a:ea typeface="EB Garamond Medium"/>
              <a:cs typeface="EB Garamond Medium"/>
              <a:sym typeface="EB Garamond Medium"/>
            </a:endParaRPr>
          </a:p>
          <a:p>
            <a:pPr marL="0" lvl="0" indent="0" algn="l" rtl="0">
              <a:spcBef>
                <a:spcPts val="0"/>
              </a:spcBef>
              <a:spcAft>
                <a:spcPts val="0"/>
              </a:spcAft>
              <a:buNone/>
            </a:pPr>
            <a:r>
              <a:rPr lang="en" sz="1600">
                <a:solidFill>
                  <a:schemeClr val="dk1"/>
                </a:solidFill>
                <a:latin typeface="EB Garamond Medium"/>
                <a:ea typeface="EB Garamond Medium"/>
                <a:cs typeface="EB Garamond Medium"/>
                <a:sym typeface="EB Garamond Medium"/>
              </a:rPr>
              <a:t>Class (colour):</a:t>
            </a:r>
            <a:endParaRPr sz="1600">
              <a:solidFill>
                <a:schemeClr val="dk1"/>
              </a:solidFill>
              <a:latin typeface="EB Garamond Medium"/>
              <a:ea typeface="EB Garamond Medium"/>
              <a:cs typeface="EB Garamond Medium"/>
              <a:sym typeface="EB Garamond Medium"/>
            </a:endParaRPr>
          </a:p>
          <a:p>
            <a:pPr marL="0" lvl="0" indent="0" algn="l" rtl="0">
              <a:spcBef>
                <a:spcPts val="0"/>
              </a:spcBef>
              <a:spcAft>
                <a:spcPts val="0"/>
              </a:spcAft>
              <a:buNone/>
            </a:pPr>
            <a:r>
              <a:rPr lang="en" sz="1600">
                <a:solidFill>
                  <a:schemeClr val="dk1"/>
                </a:solidFill>
                <a:latin typeface="EB Garamond Medium"/>
                <a:ea typeface="EB Garamond Medium"/>
                <a:cs typeface="EB Garamond Medium"/>
                <a:sym typeface="EB Garamond Medium"/>
              </a:rPr>
              <a:t>Continuous black and white pixels are visible in the image.</a:t>
            </a:r>
            <a:endParaRPr sz="1600">
              <a:solidFill>
                <a:schemeClr val="dk1"/>
              </a:solidFill>
              <a:latin typeface="EB Garamond Medium"/>
              <a:ea typeface="EB Garamond Medium"/>
              <a:cs typeface="EB Garamond Medium"/>
              <a:sym typeface="EB Garamond Medium"/>
            </a:endParaRPr>
          </a:p>
          <a:p>
            <a:pPr marL="0" lvl="0" indent="0" algn="l" rtl="0">
              <a:spcBef>
                <a:spcPts val="0"/>
              </a:spcBef>
              <a:spcAft>
                <a:spcPts val="0"/>
              </a:spcAft>
              <a:buNone/>
            </a:pPr>
            <a:endParaRPr sz="1600">
              <a:solidFill>
                <a:schemeClr val="dk1"/>
              </a:solidFill>
              <a:latin typeface="EB Garamond Medium"/>
              <a:ea typeface="EB Garamond Medium"/>
              <a:cs typeface="EB Garamond Medium"/>
              <a:sym typeface="EB Garamond Medium"/>
            </a:endParaRPr>
          </a:p>
          <a:p>
            <a:pPr marL="0" lvl="0" indent="0" algn="l" rtl="0">
              <a:spcBef>
                <a:spcPts val="0"/>
              </a:spcBef>
              <a:spcAft>
                <a:spcPts val="0"/>
              </a:spcAft>
              <a:buNone/>
            </a:pPr>
            <a:r>
              <a:rPr lang="en" sz="1600">
                <a:solidFill>
                  <a:schemeClr val="dk1"/>
                </a:solidFill>
                <a:latin typeface="EB Garamond Medium"/>
                <a:ea typeface="EB Garamond Medium"/>
                <a:cs typeface="EB Garamond Medium"/>
                <a:sym typeface="EB Garamond Medium"/>
              </a:rPr>
              <a:t>Class (cut):</a:t>
            </a:r>
            <a:endParaRPr sz="1600">
              <a:solidFill>
                <a:schemeClr val="dk1"/>
              </a:solidFill>
              <a:latin typeface="EB Garamond Medium"/>
              <a:ea typeface="EB Garamond Medium"/>
              <a:cs typeface="EB Garamond Medium"/>
              <a:sym typeface="EB Garamond Medium"/>
            </a:endParaRPr>
          </a:p>
          <a:p>
            <a:pPr marL="0" lvl="0" indent="0" algn="l" rtl="0">
              <a:spcBef>
                <a:spcPts val="0"/>
              </a:spcBef>
              <a:spcAft>
                <a:spcPts val="0"/>
              </a:spcAft>
              <a:buNone/>
            </a:pPr>
            <a:r>
              <a:rPr lang="en" sz="1600">
                <a:solidFill>
                  <a:schemeClr val="dk1"/>
                </a:solidFill>
                <a:latin typeface="EB Garamond Medium"/>
                <a:ea typeface="EB Garamond Medium"/>
                <a:cs typeface="EB Garamond Medium"/>
                <a:sym typeface="EB Garamond Medium"/>
              </a:rPr>
              <a:t>Sudden change at the peak with shifting of colour range.</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5"/>
          <p:cNvSpPr txBox="1">
            <a:spLocks noGrp="1"/>
          </p:cNvSpPr>
          <p:nvPr>
            <p:ph type="body" idx="1"/>
          </p:nvPr>
        </p:nvSpPr>
        <p:spPr>
          <a:xfrm>
            <a:off x="257225" y="2301300"/>
            <a:ext cx="8520600" cy="128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600">
                <a:latin typeface="EB Garamond Medium"/>
                <a:ea typeface="EB Garamond Medium"/>
                <a:cs typeface="EB Garamond Medium"/>
                <a:sym typeface="EB Garamond Medium"/>
              </a:rPr>
              <a:t>Implementation : </a:t>
            </a:r>
            <a:r>
              <a:rPr lang="en" sz="3600">
                <a:latin typeface="EB Garamond SemiBold"/>
                <a:ea typeface="EB Garamond SemiBold"/>
                <a:cs typeface="EB Garamond SemiBold"/>
                <a:sym typeface="EB Garamond SemiBold"/>
              </a:rPr>
              <a:t>Morphology</a:t>
            </a:r>
            <a:endParaRPr sz="3600">
              <a:latin typeface="EB Garamond SemiBold"/>
              <a:ea typeface="EB Garamond SemiBold"/>
              <a:cs typeface="EB Garamond SemiBold"/>
              <a:sym typeface="EB Garamond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6"/>
          <p:cNvSpPr txBox="1">
            <a:spLocks noGrp="1"/>
          </p:cNvSpPr>
          <p:nvPr>
            <p:ph type="title"/>
          </p:nvPr>
        </p:nvSpPr>
        <p:spPr>
          <a:xfrm>
            <a:off x="243700" y="14190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u="sng">
                <a:latin typeface="EB Garamond SemiBold"/>
                <a:ea typeface="EB Garamond SemiBold"/>
                <a:cs typeface="EB Garamond SemiBold"/>
                <a:sym typeface="EB Garamond SemiBold"/>
              </a:rPr>
              <a:t>Morphology</a:t>
            </a:r>
            <a:endParaRPr sz="3000" u="sng">
              <a:latin typeface="EB Garamond SemiBold"/>
              <a:ea typeface="EB Garamond SemiBold"/>
              <a:cs typeface="EB Garamond SemiBold"/>
              <a:sym typeface="EB Garamond SemiBold"/>
            </a:endParaRPr>
          </a:p>
        </p:txBody>
      </p:sp>
      <p:sp>
        <p:nvSpPr>
          <p:cNvPr id="216" name="Google Shape;216;p26"/>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EB Garamond Medium"/>
              <a:ea typeface="EB Garamond Medium"/>
              <a:cs typeface="EB Garamond Medium"/>
              <a:sym typeface="EB Garamond Medium"/>
            </a:endParaRPr>
          </a:p>
          <a:p>
            <a:pPr marL="0" lvl="0" indent="0" algn="l" rtl="0">
              <a:spcBef>
                <a:spcPts val="1600"/>
              </a:spcBef>
              <a:spcAft>
                <a:spcPts val="0"/>
              </a:spcAft>
              <a:buNone/>
            </a:pPr>
            <a:endParaRPr sz="2000">
              <a:latin typeface="EB Garamond Medium"/>
              <a:ea typeface="EB Garamond Medium"/>
              <a:cs typeface="EB Garamond Medium"/>
              <a:sym typeface="EB Garamond Medium"/>
            </a:endParaRPr>
          </a:p>
          <a:p>
            <a:pPr marL="0" lvl="0" indent="0" algn="l" rtl="0">
              <a:spcBef>
                <a:spcPts val="1600"/>
              </a:spcBef>
              <a:spcAft>
                <a:spcPts val="0"/>
              </a:spcAft>
              <a:buNone/>
            </a:pPr>
            <a:r>
              <a:rPr lang="en" sz="2000">
                <a:latin typeface="EB Garamond Medium"/>
                <a:ea typeface="EB Garamond Medium"/>
                <a:cs typeface="EB Garamond Medium"/>
                <a:sym typeface="EB Garamond Medium"/>
              </a:rPr>
              <a:t>Morphology is a broad set of image processing operations that process images based on shapes. Morphological operations apply a structuring element to an input image, creating an output image of the same size.</a:t>
            </a:r>
            <a:endParaRPr sz="2000">
              <a:latin typeface="EB Garamond Medium"/>
              <a:ea typeface="EB Garamond Medium"/>
              <a:cs typeface="EB Garamond Medium"/>
              <a:sym typeface="EB Garamond Medium"/>
            </a:endParaRPr>
          </a:p>
          <a:p>
            <a:pPr marL="0" marR="584200" lvl="0" indent="0" algn="l" rtl="0">
              <a:lnSpc>
                <a:spcPct val="113600"/>
              </a:lnSpc>
              <a:spcBef>
                <a:spcPts val="1600"/>
              </a:spcBef>
              <a:spcAft>
                <a:spcPts val="0"/>
              </a:spcAft>
              <a:buNone/>
            </a:pPr>
            <a:endParaRPr sz="1650">
              <a:solidFill>
                <a:srgbClr val="C05708"/>
              </a:solidFill>
              <a:highlight>
                <a:srgbClr val="FFFFFF"/>
              </a:highlight>
            </a:endParaRPr>
          </a:p>
          <a:p>
            <a:pPr marL="0" lvl="0" indent="0" algn="l" rtl="0">
              <a:spcBef>
                <a:spcPts val="1000"/>
              </a:spcBef>
              <a:spcAft>
                <a:spcPts val="1600"/>
              </a:spcAft>
              <a:buNone/>
            </a:pPr>
            <a:endParaRPr sz="1700">
              <a:latin typeface="EB Garamond Medium"/>
              <a:ea typeface="EB Garamond Medium"/>
              <a:cs typeface="EB Garamond Medium"/>
              <a:sym typeface="EB Garamond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7"/>
          <p:cNvSpPr txBox="1">
            <a:spLocks noGrp="1"/>
          </p:cNvSpPr>
          <p:nvPr>
            <p:ph type="title"/>
          </p:nvPr>
        </p:nvSpPr>
        <p:spPr>
          <a:xfrm>
            <a:off x="788550" y="2502375"/>
            <a:ext cx="4045200" cy="1564500"/>
          </a:xfrm>
          <a:prstGeom prst="rect">
            <a:avLst/>
          </a:prstGeom>
        </p:spPr>
        <p:txBody>
          <a:bodyPr spcFirstLastPara="1" wrap="square" lIns="91425" tIns="91425" rIns="91425" bIns="91425" anchor="b" anchorCtr="0">
            <a:noAutofit/>
          </a:bodyPr>
          <a:lstStyle/>
          <a:p>
            <a:pPr marL="0" marR="584200" lvl="0" indent="0" algn="l" rtl="0">
              <a:lnSpc>
                <a:spcPct val="113600"/>
              </a:lnSpc>
              <a:spcBef>
                <a:spcPts val="0"/>
              </a:spcBef>
              <a:spcAft>
                <a:spcPts val="0"/>
              </a:spcAft>
              <a:buNone/>
            </a:pPr>
            <a:r>
              <a:rPr lang="en" sz="3000">
                <a:solidFill>
                  <a:srgbClr val="202122"/>
                </a:solidFill>
                <a:highlight>
                  <a:srgbClr val="FFFFFF"/>
                </a:highlight>
                <a:latin typeface="EB Garamond Medium"/>
                <a:ea typeface="EB Garamond Medium"/>
                <a:cs typeface="EB Garamond Medium"/>
                <a:sym typeface="EB Garamond Medium"/>
              </a:rPr>
              <a:t>Types of Morphological Operations</a:t>
            </a:r>
            <a:endParaRPr sz="3000">
              <a:solidFill>
                <a:srgbClr val="202122"/>
              </a:solidFill>
              <a:highlight>
                <a:srgbClr val="FFFFFF"/>
              </a:highlight>
              <a:latin typeface="EB Garamond Medium"/>
              <a:ea typeface="EB Garamond Medium"/>
              <a:cs typeface="EB Garamond Medium"/>
              <a:sym typeface="EB Garamond Medium"/>
            </a:endParaRPr>
          </a:p>
          <a:p>
            <a:pPr marL="0" lvl="0" indent="0" algn="ctr" rtl="0">
              <a:spcBef>
                <a:spcPts val="1000"/>
              </a:spcBef>
              <a:spcAft>
                <a:spcPts val="0"/>
              </a:spcAft>
              <a:buNone/>
            </a:pPr>
            <a:endParaRPr sz="3600"/>
          </a:p>
        </p:txBody>
      </p:sp>
      <p:sp>
        <p:nvSpPr>
          <p:cNvPr id="222" name="Google Shape;222;p27"/>
          <p:cNvSpPr txBox="1">
            <a:spLocks noGrp="1"/>
          </p:cNvSpPr>
          <p:nvPr>
            <p:ph type="body" idx="2"/>
          </p:nvPr>
        </p:nvSpPr>
        <p:spPr>
          <a:xfrm>
            <a:off x="5004875" y="1029325"/>
            <a:ext cx="3837000" cy="3695100"/>
          </a:xfrm>
          <a:prstGeom prst="rect">
            <a:avLst/>
          </a:prstGeom>
        </p:spPr>
        <p:txBody>
          <a:bodyPr spcFirstLastPara="1" wrap="square" lIns="91425" tIns="91425" rIns="91425" bIns="91425" anchor="ctr" anchorCtr="0">
            <a:noAutofit/>
          </a:bodyPr>
          <a:lstStyle/>
          <a:p>
            <a:pPr marL="0" lvl="0" indent="0" algn="l" rtl="0">
              <a:lnSpc>
                <a:spcPct val="133300"/>
              </a:lnSpc>
              <a:spcBef>
                <a:spcPts val="0"/>
              </a:spcBef>
              <a:spcAft>
                <a:spcPts val="0"/>
              </a:spcAft>
              <a:buNone/>
            </a:pPr>
            <a:r>
              <a:rPr lang="en" sz="1300" u="sng">
                <a:latin typeface="EB Garamond Medium"/>
                <a:ea typeface="EB Garamond Medium"/>
                <a:cs typeface="EB Garamond Medium"/>
                <a:sym typeface="EB Garamond Medium"/>
              </a:rPr>
              <a:t>1)Dilation</a:t>
            </a:r>
            <a:r>
              <a:rPr lang="en" sz="1200" u="sng">
                <a:latin typeface="EB Garamond Medium"/>
                <a:ea typeface="EB Garamond Medium"/>
                <a:cs typeface="EB Garamond Medium"/>
                <a:sym typeface="EB Garamond Medium"/>
              </a:rPr>
              <a:t> </a:t>
            </a:r>
            <a:endParaRPr sz="1200" u="sng">
              <a:latin typeface="EB Garamond Medium"/>
              <a:ea typeface="EB Garamond Medium"/>
              <a:cs typeface="EB Garamond Medium"/>
              <a:sym typeface="EB Garamond Medium"/>
            </a:endParaRPr>
          </a:p>
          <a:p>
            <a:pPr marL="0" lvl="0" indent="0" algn="l" rtl="0">
              <a:lnSpc>
                <a:spcPct val="133300"/>
              </a:lnSpc>
              <a:spcBef>
                <a:spcPts val="400"/>
              </a:spcBef>
              <a:spcAft>
                <a:spcPts val="0"/>
              </a:spcAft>
              <a:buNone/>
            </a:pPr>
            <a:r>
              <a:rPr lang="en" sz="1200">
                <a:latin typeface="EB Garamond Medium"/>
                <a:ea typeface="EB Garamond Medium"/>
                <a:cs typeface="EB Garamond Medium"/>
                <a:sym typeface="EB Garamond Medium"/>
              </a:rPr>
              <a:t>Morphological dilation makes objects more visible and fills in small holes in objects. Lines appear thicker, and filled shapes appear larger.</a:t>
            </a:r>
            <a:endParaRPr sz="1200">
              <a:latin typeface="EB Garamond Medium"/>
              <a:ea typeface="EB Garamond Medium"/>
              <a:cs typeface="EB Garamond Medium"/>
              <a:sym typeface="EB Garamond Medium"/>
            </a:endParaRPr>
          </a:p>
          <a:p>
            <a:pPr marL="0" lvl="0" indent="0" algn="l" rtl="0">
              <a:lnSpc>
                <a:spcPct val="133300"/>
              </a:lnSpc>
              <a:spcBef>
                <a:spcPts val="400"/>
              </a:spcBef>
              <a:spcAft>
                <a:spcPts val="0"/>
              </a:spcAft>
              <a:buNone/>
            </a:pPr>
            <a:r>
              <a:rPr lang="en" sz="1300" u="sng">
                <a:latin typeface="EB Garamond Medium"/>
                <a:ea typeface="EB Garamond Medium"/>
                <a:cs typeface="EB Garamond Medium"/>
                <a:sym typeface="EB Garamond Medium"/>
              </a:rPr>
              <a:t>2) Erosion</a:t>
            </a:r>
            <a:endParaRPr sz="1300" u="sng">
              <a:latin typeface="EB Garamond Medium"/>
              <a:ea typeface="EB Garamond Medium"/>
              <a:cs typeface="EB Garamond Medium"/>
              <a:sym typeface="EB Garamond Medium"/>
            </a:endParaRPr>
          </a:p>
          <a:p>
            <a:pPr marL="0" lvl="0" indent="0" algn="l" rtl="0">
              <a:lnSpc>
                <a:spcPct val="133300"/>
              </a:lnSpc>
              <a:spcBef>
                <a:spcPts val="400"/>
              </a:spcBef>
              <a:spcAft>
                <a:spcPts val="0"/>
              </a:spcAft>
              <a:buNone/>
            </a:pPr>
            <a:r>
              <a:rPr lang="en" sz="1200">
                <a:latin typeface="EB Garamond Medium"/>
                <a:ea typeface="EB Garamond Medium"/>
                <a:cs typeface="EB Garamond Medium"/>
                <a:sym typeface="EB Garamond Medium"/>
              </a:rPr>
              <a:t>Morphological erosion removes floating pixels and thin lines so that only substantive objects remain. Remaining lines appear thinner and shapes appear smaller.</a:t>
            </a:r>
            <a:endParaRPr sz="1200">
              <a:latin typeface="EB Garamond Medium"/>
              <a:ea typeface="EB Garamond Medium"/>
              <a:cs typeface="EB Garamond Medium"/>
              <a:sym typeface="EB Garamond Medium"/>
            </a:endParaRPr>
          </a:p>
          <a:p>
            <a:pPr marL="0" lvl="0" indent="0" algn="l" rtl="0">
              <a:lnSpc>
                <a:spcPct val="133300"/>
              </a:lnSpc>
              <a:spcBef>
                <a:spcPts val="400"/>
              </a:spcBef>
              <a:spcAft>
                <a:spcPts val="0"/>
              </a:spcAft>
              <a:buNone/>
            </a:pPr>
            <a:endParaRPr sz="1200">
              <a:latin typeface="EB Garamond Medium"/>
              <a:ea typeface="EB Garamond Medium"/>
              <a:cs typeface="EB Garamond Medium"/>
              <a:sym typeface="EB Garamond Medium"/>
            </a:endParaRPr>
          </a:p>
          <a:p>
            <a:pPr marL="0" lvl="0" indent="0" algn="l" rtl="0">
              <a:lnSpc>
                <a:spcPct val="133300"/>
              </a:lnSpc>
              <a:spcBef>
                <a:spcPts val="400"/>
              </a:spcBef>
              <a:spcAft>
                <a:spcPts val="0"/>
              </a:spcAft>
              <a:buNone/>
            </a:pPr>
            <a:r>
              <a:rPr lang="en" sz="1300" u="sng">
                <a:latin typeface="EB Garamond Medium"/>
                <a:ea typeface="EB Garamond Medium"/>
                <a:cs typeface="EB Garamond Medium"/>
                <a:sym typeface="EB Garamond Medium"/>
              </a:rPr>
              <a:t>3)Open</a:t>
            </a:r>
            <a:endParaRPr sz="1300" u="sng">
              <a:latin typeface="EB Garamond Medium"/>
              <a:ea typeface="EB Garamond Medium"/>
              <a:cs typeface="EB Garamond Medium"/>
              <a:sym typeface="EB Garamond Medium"/>
            </a:endParaRPr>
          </a:p>
          <a:p>
            <a:pPr marL="0" lvl="0" indent="0" algn="l" rtl="0">
              <a:lnSpc>
                <a:spcPct val="133300"/>
              </a:lnSpc>
              <a:spcBef>
                <a:spcPts val="400"/>
              </a:spcBef>
              <a:spcAft>
                <a:spcPts val="0"/>
              </a:spcAft>
              <a:buNone/>
            </a:pPr>
            <a:r>
              <a:rPr lang="en" sz="1200">
                <a:latin typeface="EB Garamond Medium"/>
                <a:ea typeface="EB Garamond Medium"/>
                <a:cs typeface="EB Garamond Medium"/>
                <a:sym typeface="EB Garamond Medium"/>
              </a:rPr>
              <a:t>Morphological opening is useful for removing small objects and thin lines from an image while preserving the shape and size of larger objects in the image</a:t>
            </a:r>
            <a:endParaRPr sz="1200">
              <a:latin typeface="EB Garamond Medium"/>
              <a:ea typeface="EB Garamond Medium"/>
              <a:cs typeface="EB Garamond Medium"/>
              <a:sym typeface="EB Garamond Medium"/>
            </a:endParaRPr>
          </a:p>
          <a:p>
            <a:pPr marL="0" lvl="0" indent="0" algn="l" rtl="0">
              <a:lnSpc>
                <a:spcPct val="133300"/>
              </a:lnSpc>
              <a:spcBef>
                <a:spcPts val="400"/>
              </a:spcBef>
              <a:spcAft>
                <a:spcPts val="0"/>
              </a:spcAft>
              <a:buNone/>
            </a:pPr>
            <a:r>
              <a:rPr lang="en" sz="1300" u="sng">
                <a:latin typeface="EB Garamond Medium"/>
                <a:ea typeface="EB Garamond Medium"/>
                <a:cs typeface="EB Garamond Medium"/>
                <a:sym typeface="EB Garamond Medium"/>
              </a:rPr>
              <a:t>4) Close</a:t>
            </a:r>
            <a:endParaRPr sz="1300" u="sng">
              <a:latin typeface="EB Garamond Medium"/>
              <a:ea typeface="EB Garamond Medium"/>
              <a:cs typeface="EB Garamond Medium"/>
              <a:sym typeface="EB Garamond Medium"/>
            </a:endParaRPr>
          </a:p>
          <a:p>
            <a:pPr marL="0" lvl="0" indent="0" algn="l" rtl="0">
              <a:lnSpc>
                <a:spcPct val="133300"/>
              </a:lnSpc>
              <a:spcBef>
                <a:spcPts val="400"/>
              </a:spcBef>
              <a:spcAft>
                <a:spcPts val="0"/>
              </a:spcAft>
              <a:buNone/>
            </a:pPr>
            <a:r>
              <a:rPr lang="en" sz="1200">
                <a:latin typeface="EB Garamond Medium"/>
                <a:ea typeface="EB Garamond Medium"/>
                <a:cs typeface="EB Garamond Medium"/>
                <a:sym typeface="EB Garamond Medium"/>
              </a:rPr>
              <a:t>Morphological closing is useful for filling small holes in an image while preserving the shape and size of large holes and objects in the image</a:t>
            </a:r>
            <a:r>
              <a:rPr lang="en" sz="1200">
                <a:solidFill>
                  <a:srgbClr val="212121"/>
                </a:solidFill>
                <a:highlight>
                  <a:srgbClr val="FFFFFF"/>
                </a:highlight>
                <a:latin typeface="EB Garamond Medium"/>
                <a:ea typeface="EB Garamond Medium"/>
                <a:cs typeface="EB Garamond Medium"/>
                <a:sym typeface="EB Garamond Medium"/>
              </a:rPr>
              <a:t>.</a:t>
            </a:r>
            <a:endParaRPr sz="1200">
              <a:solidFill>
                <a:srgbClr val="212121"/>
              </a:solidFill>
              <a:highlight>
                <a:srgbClr val="FFFFFF"/>
              </a:highlight>
              <a:latin typeface="EB Garamond Medium"/>
              <a:ea typeface="EB Garamond Medium"/>
              <a:cs typeface="EB Garamond Medium"/>
              <a:sym typeface="EB Garamond Medium"/>
            </a:endParaRPr>
          </a:p>
          <a:p>
            <a:pPr marL="0" lvl="0" indent="0" algn="l" rtl="0">
              <a:spcBef>
                <a:spcPts val="400"/>
              </a:spcBef>
              <a:spcAft>
                <a:spcPts val="16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EB Garamond Medium"/>
                <a:ea typeface="EB Garamond Medium"/>
                <a:cs typeface="EB Garamond Medium"/>
                <a:sym typeface="EB Garamond Medium"/>
              </a:rPr>
              <a:t>Implementation</a:t>
            </a:r>
            <a:endParaRPr>
              <a:latin typeface="EB Garamond Medium"/>
              <a:ea typeface="EB Garamond Medium"/>
              <a:cs typeface="EB Garamond Medium"/>
              <a:sym typeface="EB Garamond Medium"/>
            </a:endParaRPr>
          </a:p>
        </p:txBody>
      </p:sp>
      <p:sp>
        <p:nvSpPr>
          <p:cNvPr id="228" name="Google Shape;228;p28"/>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EB Garamond Medium"/>
                <a:ea typeface="EB Garamond Medium"/>
                <a:cs typeface="EB Garamond Medium"/>
                <a:sym typeface="EB Garamond Medium"/>
              </a:rPr>
              <a:t>The main approach the has been used for fabric defect detection is to perform erosion operation on the given image and the threshold the image (or convert it to binary image),after appyling these operations on the image the defects in the fabric will be clearly visible.</a:t>
            </a:r>
            <a:endParaRPr>
              <a:latin typeface="EB Garamond Medium"/>
              <a:ea typeface="EB Garamond Medium"/>
              <a:cs typeface="EB Garamond Medium"/>
              <a:sym typeface="EB Garamond Medium"/>
            </a:endParaRPr>
          </a:p>
          <a:p>
            <a:pPr marL="0" lvl="0" indent="0" algn="l" rtl="0">
              <a:spcBef>
                <a:spcPts val="1600"/>
              </a:spcBef>
              <a:spcAft>
                <a:spcPts val="0"/>
              </a:spcAft>
              <a:buNone/>
            </a:pPr>
            <a:endParaRPr>
              <a:latin typeface="EB Garamond Medium"/>
              <a:ea typeface="EB Garamond Medium"/>
              <a:cs typeface="EB Garamond Medium"/>
              <a:sym typeface="EB Garamond Medium"/>
            </a:endParaRPr>
          </a:p>
          <a:p>
            <a:pPr marL="0" lvl="0" indent="0" algn="l" rtl="0">
              <a:spcBef>
                <a:spcPts val="1600"/>
              </a:spcBef>
              <a:spcAft>
                <a:spcPts val="1600"/>
              </a:spcAft>
              <a:buNone/>
            </a:pPr>
            <a:r>
              <a:rPr lang="en">
                <a:latin typeface="EB Garamond Medium"/>
                <a:ea typeface="EB Garamond Medium"/>
                <a:cs typeface="EB Garamond Medium"/>
                <a:sym typeface="EB Garamond Medium"/>
              </a:rPr>
              <a:t>Here we have take 5 images from each category (good,colour,cut,holes and metallic contamination),and and performed operation on them.</a:t>
            </a:r>
            <a:endParaRPr>
              <a:latin typeface="EB Garamond Medium"/>
              <a:ea typeface="EB Garamond Medium"/>
              <a:cs typeface="EB Garamond Medium"/>
              <a:sym typeface="EB Garamond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Fabric Defects</a:t>
            </a:r>
            <a:endParaRPr>
              <a:solidFill>
                <a:srgbClr val="000000"/>
              </a:solidFill>
            </a:endParaRPr>
          </a:p>
        </p:txBody>
      </p:sp>
      <p:sp>
        <p:nvSpPr>
          <p:cNvPr id="234" name="Google Shape;234;p29"/>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000000"/>
                </a:solidFill>
                <a:latin typeface="EB Garamond Medium"/>
                <a:ea typeface="EB Garamond Medium"/>
                <a:cs typeface="EB Garamond Medium"/>
                <a:sym typeface="EB Garamond Medium"/>
              </a:rPr>
              <a:t>Cutting</a:t>
            </a:r>
            <a:endParaRPr sz="1600">
              <a:solidFill>
                <a:srgbClr val="000000"/>
              </a:solidFill>
              <a:latin typeface="EB Garamond Medium"/>
              <a:ea typeface="EB Garamond Medium"/>
              <a:cs typeface="EB Garamond Medium"/>
              <a:sym typeface="EB Garamond Medium"/>
            </a:endParaRPr>
          </a:p>
          <a:p>
            <a:pPr marL="0" lvl="0" indent="0" algn="l" rtl="0">
              <a:spcBef>
                <a:spcPts val="1600"/>
              </a:spcBef>
              <a:spcAft>
                <a:spcPts val="1600"/>
              </a:spcAft>
              <a:buNone/>
            </a:pPr>
            <a:endParaRPr/>
          </a:p>
        </p:txBody>
      </p:sp>
      <p:sp>
        <p:nvSpPr>
          <p:cNvPr id="235" name="Google Shape;235;p29"/>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000000"/>
                </a:solidFill>
                <a:latin typeface="EB Garamond Medium"/>
                <a:ea typeface="EB Garamond Medium"/>
                <a:cs typeface="EB Garamond Medium"/>
                <a:sym typeface="EB Garamond Medium"/>
              </a:rPr>
              <a:t>Holes</a:t>
            </a:r>
            <a:endParaRPr sz="1600">
              <a:solidFill>
                <a:srgbClr val="000000"/>
              </a:solidFill>
              <a:latin typeface="EB Garamond Medium"/>
              <a:ea typeface="EB Garamond Medium"/>
              <a:cs typeface="EB Garamond Medium"/>
              <a:sym typeface="EB Garamond Medium"/>
            </a:endParaRPr>
          </a:p>
          <a:p>
            <a:pPr marL="0" lvl="0" indent="0" algn="l" rtl="0">
              <a:spcBef>
                <a:spcPts val="1600"/>
              </a:spcBef>
              <a:spcAft>
                <a:spcPts val="1600"/>
              </a:spcAft>
              <a:buNone/>
            </a:pPr>
            <a:endParaRPr/>
          </a:p>
        </p:txBody>
      </p:sp>
      <p:pic>
        <p:nvPicPr>
          <p:cNvPr id="236" name="Google Shape;236;p29"/>
          <p:cNvPicPr preferRelativeResize="0"/>
          <p:nvPr/>
        </p:nvPicPr>
        <p:blipFill rotWithShape="1">
          <a:blip r:embed="rId3">
            <a:alphaModFix/>
          </a:blip>
          <a:srcRect l="1788" t="21612" r="79024" b="58684"/>
          <a:stretch/>
        </p:blipFill>
        <p:spPr>
          <a:xfrm>
            <a:off x="671300" y="1962325"/>
            <a:ext cx="3452299" cy="1994174"/>
          </a:xfrm>
          <a:prstGeom prst="rect">
            <a:avLst/>
          </a:prstGeom>
          <a:noFill/>
          <a:ln>
            <a:noFill/>
          </a:ln>
        </p:spPr>
      </p:pic>
      <p:pic>
        <p:nvPicPr>
          <p:cNvPr id="237" name="Google Shape;237;p29"/>
          <p:cNvPicPr preferRelativeResize="0"/>
          <p:nvPr/>
        </p:nvPicPr>
        <p:blipFill rotWithShape="1">
          <a:blip r:embed="rId4">
            <a:alphaModFix/>
          </a:blip>
          <a:srcRect l="67930" t="23943" r="17649" b="49784"/>
          <a:stretch/>
        </p:blipFill>
        <p:spPr>
          <a:xfrm>
            <a:off x="5372375" y="1924588"/>
            <a:ext cx="3236851" cy="2069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Fabric Defects</a:t>
            </a:r>
            <a:endParaRPr>
              <a:solidFill>
                <a:srgbClr val="000000"/>
              </a:solidFill>
            </a:endParaRPr>
          </a:p>
          <a:p>
            <a:pPr marL="0" lvl="0" indent="0" algn="l" rtl="0">
              <a:spcBef>
                <a:spcPts val="0"/>
              </a:spcBef>
              <a:spcAft>
                <a:spcPts val="0"/>
              </a:spcAft>
              <a:buNone/>
            </a:pPr>
            <a:endParaRPr/>
          </a:p>
        </p:txBody>
      </p:sp>
      <p:sp>
        <p:nvSpPr>
          <p:cNvPr id="243" name="Google Shape;243;p30"/>
          <p:cNvSpPr txBox="1">
            <a:spLocks noGrp="1"/>
          </p:cNvSpPr>
          <p:nvPr>
            <p:ph type="body" idx="1"/>
          </p:nvPr>
        </p:nvSpPr>
        <p:spPr>
          <a:xfrm>
            <a:off x="311700" y="1186375"/>
            <a:ext cx="3999900" cy="333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000000"/>
                </a:solidFill>
                <a:latin typeface="EB Garamond Medium"/>
                <a:ea typeface="EB Garamond Medium"/>
                <a:cs typeface="EB Garamond Medium"/>
                <a:sym typeface="EB Garamond Medium"/>
              </a:rPr>
              <a:t>Metal contamination</a:t>
            </a:r>
            <a:endParaRPr sz="1600">
              <a:solidFill>
                <a:srgbClr val="000000"/>
              </a:solidFill>
              <a:latin typeface="EB Garamond Medium"/>
              <a:ea typeface="EB Garamond Medium"/>
              <a:cs typeface="EB Garamond Medium"/>
              <a:sym typeface="EB Garamond Medium"/>
            </a:endParaRPr>
          </a:p>
          <a:p>
            <a:pPr marL="0" lvl="0" indent="0" algn="l" rtl="0">
              <a:spcBef>
                <a:spcPts val="1600"/>
              </a:spcBef>
              <a:spcAft>
                <a:spcPts val="1600"/>
              </a:spcAft>
              <a:buNone/>
            </a:pPr>
            <a:endParaRPr sz="1600">
              <a:solidFill>
                <a:srgbClr val="000000"/>
              </a:solidFill>
              <a:latin typeface="EB Garamond Medium"/>
              <a:ea typeface="EB Garamond Medium"/>
              <a:cs typeface="EB Garamond Medium"/>
              <a:sym typeface="EB Garamond Medium"/>
            </a:endParaRPr>
          </a:p>
        </p:txBody>
      </p:sp>
      <p:sp>
        <p:nvSpPr>
          <p:cNvPr id="244" name="Google Shape;244;p30"/>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rgbClr val="000000"/>
                </a:solidFill>
                <a:latin typeface="EB Garamond Medium"/>
                <a:ea typeface="EB Garamond Medium"/>
                <a:cs typeface="EB Garamond Medium"/>
                <a:sym typeface="EB Garamond Medium"/>
              </a:rPr>
              <a:t>colour</a:t>
            </a:r>
            <a:endParaRPr sz="1600">
              <a:solidFill>
                <a:srgbClr val="000000"/>
              </a:solidFill>
              <a:latin typeface="EB Garamond Medium"/>
              <a:ea typeface="EB Garamond Medium"/>
              <a:cs typeface="EB Garamond Medium"/>
              <a:sym typeface="EB Garamond Medium"/>
            </a:endParaRPr>
          </a:p>
        </p:txBody>
      </p:sp>
      <p:pic>
        <p:nvPicPr>
          <p:cNvPr id="245" name="Google Shape;245;p30"/>
          <p:cNvPicPr preferRelativeResize="0"/>
          <p:nvPr/>
        </p:nvPicPr>
        <p:blipFill rotWithShape="1">
          <a:blip r:embed="rId3">
            <a:alphaModFix/>
          </a:blip>
          <a:srcRect l="39922" t="63559" r="51378" b="24623"/>
          <a:stretch/>
        </p:blipFill>
        <p:spPr>
          <a:xfrm>
            <a:off x="1139900" y="2342650"/>
            <a:ext cx="2913874" cy="2226326"/>
          </a:xfrm>
          <a:prstGeom prst="rect">
            <a:avLst/>
          </a:prstGeom>
          <a:noFill/>
          <a:ln>
            <a:noFill/>
          </a:ln>
        </p:spPr>
      </p:pic>
      <p:pic>
        <p:nvPicPr>
          <p:cNvPr id="246" name="Google Shape;246;p30"/>
          <p:cNvPicPr preferRelativeResize="0"/>
          <p:nvPr/>
        </p:nvPicPr>
        <p:blipFill rotWithShape="1">
          <a:blip r:embed="rId4">
            <a:alphaModFix/>
          </a:blip>
          <a:srcRect l="1738" t="35081" r="83674" b="49150"/>
          <a:stretch/>
        </p:blipFill>
        <p:spPr>
          <a:xfrm>
            <a:off x="5673125" y="2342650"/>
            <a:ext cx="2826725" cy="22263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1"/>
          <p:cNvSpPr txBox="1">
            <a:spLocks noGrp="1"/>
          </p:cNvSpPr>
          <p:nvPr>
            <p:ph type="title"/>
          </p:nvPr>
        </p:nvSpPr>
        <p:spPr>
          <a:xfrm>
            <a:off x="391050" y="2152347"/>
            <a:ext cx="8222100" cy="8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latin typeface="EB Garamond Medium"/>
                <a:ea typeface="EB Garamond Medium"/>
                <a:cs typeface="EB Garamond Medium"/>
                <a:sym typeface="EB Garamond Medium"/>
              </a:rPr>
              <a:t>Results</a:t>
            </a:r>
            <a:endParaRPr sz="5000">
              <a:latin typeface="EB Garamond Medium"/>
              <a:ea typeface="EB Garamond Medium"/>
              <a:cs typeface="EB Garamond Medium"/>
              <a:sym typeface="EB Garamond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311700" y="410000"/>
            <a:ext cx="8520600" cy="42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latin typeface="EB Garamond Medium"/>
                <a:ea typeface="EB Garamond Medium"/>
                <a:cs typeface="EB Garamond Medium"/>
                <a:sym typeface="EB Garamond Medium"/>
              </a:rPr>
              <a:t>Outline:</a:t>
            </a:r>
            <a:endParaRPr u="sng">
              <a:latin typeface="EB Garamond Medium"/>
              <a:ea typeface="EB Garamond Medium"/>
              <a:cs typeface="EB Garamond Medium"/>
              <a:sym typeface="EB Garamond Medium"/>
            </a:endParaRPr>
          </a:p>
          <a:p>
            <a:pPr marL="0" lvl="0" indent="0" algn="l" rtl="0">
              <a:spcBef>
                <a:spcPts val="0"/>
              </a:spcBef>
              <a:spcAft>
                <a:spcPts val="0"/>
              </a:spcAft>
              <a:buNone/>
            </a:pPr>
            <a:endParaRPr sz="2200" u="sng">
              <a:solidFill>
                <a:srgbClr val="000000"/>
              </a:solidFill>
              <a:latin typeface="EB Garamond Medium"/>
              <a:ea typeface="EB Garamond Medium"/>
              <a:cs typeface="EB Garamond Medium"/>
              <a:sym typeface="EB Garamond Medium"/>
            </a:endParaRPr>
          </a:p>
          <a:p>
            <a:pPr marL="457200" lvl="0" indent="-368300" algn="l" rtl="0">
              <a:spcBef>
                <a:spcPts val="0"/>
              </a:spcBef>
              <a:spcAft>
                <a:spcPts val="0"/>
              </a:spcAft>
              <a:buClr>
                <a:srgbClr val="000000"/>
              </a:buClr>
              <a:buSzPts val="2200"/>
              <a:buFont typeface="EB Garamond Medium"/>
              <a:buChar char="●"/>
            </a:pPr>
            <a:r>
              <a:rPr lang="en" sz="2200">
                <a:solidFill>
                  <a:srgbClr val="000000"/>
                </a:solidFill>
                <a:latin typeface="EB Garamond Medium"/>
                <a:ea typeface="EB Garamond Medium"/>
                <a:cs typeface="EB Garamond Medium"/>
                <a:sym typeface="EB Garamond Medium"/>
              </a:rPr>
              <a:t>Motivation for the project</a:t>
            </a:r>
            <a:endParaRPr sz="2200">
              <a:solidFill>
                <a:srgbClr val="000000"/>
              </a:solidFill>
              <a:latin typeface="EB Garamond Medium"/>
              <a:ea typeface="EB Garamond Medium"/>
              <a:cs typeface="EB Garamond Medium"/>
              <a:sym typeface="EB Garamond Medium"/>
            </a:endParaRPr>
          </a:p>
          <a:p>
            <a:pPr marL="457200" lvl="0" indent="-368300" algn="l" rtl="0">
              <a:spcBef>
                <a:spcPts val="0"/>
              </a:spcBef>
              <a:spcAft>
                <a:spcPts val="0"/>
              </a:spcAft>
              <a:buClr>
                <a:srgbClr val="000000"/>
              </a:buClr>
              <a:buSzPts val="2200"/>
              <a:buFont typeface="EB Garamond Medium"/>
              <a:buChar char="●"/>
            </a:pPr>
            <a:r>
              <a:rPr lang="en" sz="2200">
                <a:solidFill>
                  <a:srgbClr val="000000"/>
                </a:solidFill>
                <a:latin typeface="EB Garamond Medium"/>
                <a:ea typeface="EB Garamond Medium"/>
                <a:cs typeface="EB Garamond Medium"/>
                <a:sym typeface="EB Garamond Medium"/>
              </a:rPr>
              <a:t>Objective of the project </a:t>
            </a:r>
            <a:endParaRPr sz="2200">
              <a:solidFill>
                <a:srgbClr val="000000"/>
              </a:solidFill>
              <a:latin typeface="EB Garamond Medium"/>
              <a:ea typeface="EB Garamond Medium"/>
              <a:cs typeface="EB Garamond Medium"/>
              <a:sym typeface="EB Garamond Medium"/>
            </a:endParaRPr>
          </a:p>
          <a:p>
            <a:pPr marL="457200" lvl="0" indent="-368300" algn="l" rtl="0">
              <a:spcBef>
                <a:spcPts val="0"/>
              </a:spcBef>
              <a:spcAft>
                <a:spcPts val="0"/>
              </a:spcAft>
              <a:buClr>
                <a:srgbClr val="000000"/>
              </a:buClr>
              <a:buSzPts val="2200"/>
              <a:buFont typeface="EB Garamond Medium"/>
              <a:buChar char="●"/>
            </a:pPr>
            <a:r>
              <a:rPr lang="en" sz="2200">
                <a:solidFill>
                  <a:srgbClr val="000000"/>
                </a:solidFill>
                <a:latin typeface="EB Garamond Medium"/>
                <a:ea typeface="EB Garamond Medium"/>
                <a:cs typeface="EB Garamond Medium"/>
                <a:sym typeface="EB Garamond Medium"/>
              </a:rPr>
              <a:t>Flow diagram</a:t>
            </a:r>
            <a:endParaRPr sz="2200">
              <a:solidFill>
                <a:srgbClr val="000000"/>
              </a:solidFill>
              <a:latin typeface="EB Garamond Medium"/>
              <a:ea typeface="EB Garamond Medium"/>
              <a:cs typeface="EB Garamond Medium"/>
              <a:sym typeface="EB Garamond Medium"/>
            </a:endParaRPr>
          </a:p>
          <a:p>
            <a:pPr marL="457200" lvl="0" indent="-368300" algn="l" rtl="0">
              <a:spcBef>
                <a:spcPts val="0"/>
              </a:spcBef>
              <a:spcAft>
                <a:spcPts val="0"/>
              </a:spcAft>
              <a:buClr>
                <a:srgbClr val="000000"/>
              </a:buClr>
              <a:buSzPts val="2200"/>
              <a:buFont typeface="EB Garamond Medium"/>
              <a:buChar char="●"/>
            </a:pPr>
            <a:r>
              <a:rPr lang="en" sz="2200">
                <a:solidFill>
                  <a:srgbClr val="000000"/>
                </a:solidFill>
                <a:latin typeface="EB Garamond Medium"/>
                <a:ea typeface="EB Garamond Medium"/>
                <a:cs typeface="EB Garamond Medium"/>
                <a:sym typeface="EB Garamond Medium"/>
              </a:rPr>
              <a:t>Description</a:t>
            </a:r>
            <a:endParaRPr sz="2200">
              <a:solidFill>
                <a:srgbClr val="000000"/>
              </a:solidFill>
              <a:latin typeface="EB Garamond Medium"/>
              <a:ea typeface="EB Garamond Medium"/>
              <a:cs typeface="EB Garamond Medium"/>
              <a:sym typeface="EB Garamond Medium"/>
            </a:endParaRPr>
          </a:p>
          <a:p>
            <a:pPr marL="457200" lvl="0" indent="-368300" algn="l" rtl="0">
              <a:spcBef>
                <a:spcPts val="0"/>
              </a:spcBef>
              <a:spcAft>
                <a:spcPts val="0"/>
              </a:spcAft>
              <a:buClr>
                <a:srgbClr val="000000"/>
              </a:buClr>
              <a:buSzPts val="2200"/>
              <a:buFont typeface="EB Garamond Medium"/>
              <a:buChar char="●"/>
            </a:pPr>
            <a:r>
              <a:rPr lang="en" sz="2200">
                <a:solidFill>
                  <a:srgbClr val="000000"/>
                </a:solidFill>
                <a:latin typeface="EB Garamond Medium"/>
                <a:ea typeface="EB Garamond Medium"/>
                <a:cs typeface="EB Garamond Medium"/>
                <a:sym typeface="EB Garamond Medium"/>
              </a:rPr>
              <a:t>Implementation</a:t>
            </a:r>
            <a:endParaRPr sz="2200">
              <a:solidFill>
                <a:srgbClr val="000000"/>
              </a:solidFill>
              <a:latin typeface="EB Garamond Medium"/>
              <a:ea typeface="EB Garamond Medium"/>
              <a:cs typeface="EB Garamond Medium"/>
              <a:sym typeface="EB Garamond Medium"/>
            </a:endParaRPr>
          </a:p>
          <a:p>
            <a:pPr marL="457200" lvl="0" indent="-368300" algn="l" rtl="0">
              <a:spcBef>
                <a:spcPts val="0"/>
              </a:spcBef>
              <a:spcAft>
                <a:spcPts val="0"/>
              </a:spcAft>
              <a:buClr>
                <a:srgbClr val="000000"/>
              </a:buClr>
              <a:buSzPts val="2200"/>
              <a:buFont typeface="EB Garamond Medium"/>
              <a:buChar char="●"/>
            </a:pPr>
            <a:r>
              <a:rPr lang="en" sz="2200">
                <a:solidFill>
                  <a:srgbClr val="000000"/>
                </a:solidFill>
                <a:latin typeface="EB Garamond Medium"/>
                <a:ea typeface="EB Garamond Medium"/>
                <a:cs typeface="EB Garamond Medium"/>
                <a:sym typeface="EB Garamond Medium"/>
              </a:rPr>
              <a:t>Results</a:t>
            </a:r>
            <a:endParaRPr sz="2200">
              <a:solidFill>
                <a:srgbClr val="000000"/>
              </a:solidFill>
              <a:latin typeface="EB Garamond Medium"/>
              <a:ea typeface="EB Garamond Medium"/>
              <a:cs typeface="EB Garamond Medium"/>
              <a:sym typeface="EB Garamond Medium"/>
            </a:endParaRPr>
          </a:p>
          <a:p>
            <a:pPr marL="457200" lvl="0" indent="-368300" algn="l" rtl="0">
              <a:spcBef>
                <a:spcPts val="0"/>
              </a:spcBef>
              <a:spcAft>
                <a:spcPts val="0"/>
              </a:spcAft>
              <a:buClr>
                <a:srgbClr val="000000"/>
              </a:buClr>
              <a:buSzPts val="2200"/>
              <a:buFont typeface="EB Garamond Medium"/>
              <a:buChar char="●"/>
            </a:pPr>
            <a:r>
              <a:rPr lang="en" sz="2200">
                <a:solidFill>
                  <a:srgbClr val="000000"/>
                </a:solidFill>
                <a:latin typeface="EB Garamond Medium"/>
                <a:ea typeface="EB Garamond Medium"/>
                <a:cs typeface="EB Garamond Medium"/>
                <a:sym typeface="EB Garamond Medium"/>
              </a:rPr>
              <a:t>Demo</a:t>
            </a:r>
            <a:endParaRPr sz="2200">
              <a:solidFill>
                <a:srgbClr val="000000"/>
              </a:solidFill>
              <a:latin typeface="EB Garamond Medium"/>
              <a:ea typeface="EB Garamond Medium"/>
              <a:cs typeface="EB Garamond Medium"/>
              <a:sym typeface="EB Garamond Medium"/>
            </a:endParaRPr>
          </a:p>
          <a:p>
            <a:pPr marL="457200" lvl="0" indent="-368300" algn="l" rtl="0">
              <a:spcBef>
                <a:spcPts val="0"/>
              </a:spcBef>
              <a:spcAft>
                <a:spcPts val="0"/>
              </a:spcAft>
              <a:buClr>
                <a:srgbClr val="000000"/>
              </a:buClr>
              <a:buSzPts val="2200"/>
              <a:buFont typeface="EB Garamond Medium"/>
              <a:buChar char="●"/>
            </a:pPr>
            <a:r>
              <a:rPr lang="en" sz="2200">
                <a:solidFill>
                  <a:srgbClr val="000000"/>
                </a:solidFill>
                <a:latin typeface="EB Garamond Medium"/>
                <a:ea typeface="EB Garamond Medium"/>
                <a:cs typeface="EB Garamond Medium"/>
                <a:sym typeface="EB Garamond Medium"/>
              </a:rPr>
              <a:t>Conclusion</a:t>
            </a:r>
            <a:endParaRPr sz="2200">
              <a:solidFill>
                <a:srgbClr val="000000"/>
              </a:solidFill>
              <a:latin typeface="EB Garamond Medium"/>
              <a:ea typeface="EB Garamond Medium"/>
              <a:cs typeface="EB Garamond Medium"/>
              <a:sym typeface="EB Garamond Medium"/>
            </a:endParaRPr>
          </a:p>
          <a:p>
            <a:pPr marL="457200" lvl="0" indent="-368300" algn="l" rtl="0">
              <a:spcBef>
                <a:spcPts val="0"/>
              </a:spcBef>
              <a:spcAft>
                <a:spcPts val="0"/>
              </a:spcAft>
              <a:buClr>
                <a:srgbClr val="000000"/>
              </a:buClr>
              <a:buSzPts val="2200"/>
              <a:buFont typeface="EB Garamond Medium"/>
              <a:buChar char="●"/>
            </a:pPr>
            <a:r>
              <a:rPr lang="en" sz="2200">
                <a:solidFill>
                  <a:srgbClr val="000000"/>
                </a:solidFill>
                <a:latin typeface="EB Garamond Medium"/>
                <a:ea typeface="EB Garamond Medium"/>
                <a:cs typeface="EB Garamond Medium"/>
                <a:sym typeface="EB Garamond Medium"/>
              </a:rPr>
              <a:t>References</a:t>
            </a:r>
            <a:endParaRPr sz="2200">
              <a:solidFill>
                <a:srgbClr val="000000"/>
              </a:solidFill>
              <a:latin typeface="EB Garamond Medium"/>
              <a:ea typeface="EB Garamond Medium"/>
              <a:cs typeface="EB Garamond Medium"/>
              <a:sym typeface="EB Garamond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a:latin typeface="EB Garamond Medium"/>
                <a:ea typeface="EB Garamond Medium"/>
                <a:cs typeface="EB Garamond Medium"/>
                <a:sym typeface="EB Garamond Medium"/>
              </a:rPr>
              <a:t>Preparing the images for morphological operations</a:t>
            </a:r>
            <a:endParaRPr sz="2900">
              <a:latin typeface="EB Garamond Medium"/>
              <a:ea typeface="EB Garamond Medium"/>
              <a:cs typeface="EB Garamond Medium"/>
              <a:sym typeface="EB Garamond Medium"/>
            </a:endParaRPr>
          </a:p>
        </p:txBody>
      </p:sp>
      <p:sp>
        <p:nvSpPr>
          <p:cNvPr id="257" name="Google Shape;257;p32"/>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Original Image</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58" name="Google Shape;258;p32"/>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Histogram equilization</a:t>
            </a:r>
            <a:endParaRPr>
              <a:solidFill>
                <a:schemeClr val="lt1"/>
              </a:solidFill>
              <a:highlight>
                <a:srgbClr val="434343"/>
              </a:highlight>
              <a:latin typeface="Arial"/>
              <a:ea typeface="Arial"/>
              <a:cs typeface="Arial"/>
              <a:sym typeface="Arial"/>
            </a:endParaRPr>
          </a:p>
        </p:txBody>
      </p:sp>
      <p:pic>
        <p:nvPicPr>
          <p:cNvPr id="259" name="Google Shape;259;p32"/>
          <p:cNvPicPr preferRelativeResize="0"/>
          <p:nvPr/>
        </p:nvPicPr>
        <p:blipFill rotWithShape="1">
          <a:blip r:embed="rId3">
            <a:alphaModFix/>
          </a:blip>
          <a:srcRect l="5330" t="50579" r="84956" b="32387"/>
          <a:stretch/>
        </p:blipFill>
        <p:spPr>
          <a:xfrm>
            <a:off x="1198700" y="2070475"/>
            <a:ext cx="2386498" cy="2307501"/>
          </a:xfrm>
          <a:prstGeom prst="rect">
            <a:avLst/>
          </a:prstGeom>
          <a:noFill/>
          <a:ln>
            <a:noFill/>
          </a:ln>
        </p:spPr>
      </p:pic>
      <p:pic>
        <p:nvPicPr>
          <p:cNvPr id="260" name="Google Shape;260;p32"/>
          <p:cNvPicPr preferRelativeResize="0"/>
          <p:nvPr/>
        </p:nvPicPr>
        <p:blipFill rotWithShape="1">
          <a:blip r:embed="rId4">
            <a:alphaModFix/>
          </a:blip>
          <a:srcRect l="5096" t="55721" r="85395" b="27374"/>
          <a:stretch/>
        </p:blipFill>
        <p:spPr>
          <a:xfrm>
            <a:off x="5873388" y="2265250"/>
            <a:ext cx="1917926" cy="1917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3"/>
          <p:cNvSpPr txBox="1">
            <a:spLocks noGrp="1"/>
          </p:cNvSpPr>
          <p:nvPr>
            <p:ph type="body" idx="1"/>
          </p:nvPr>
        </p:nvSpPr>
        <p:spPr>
          <a:xfrm>
            <a:off x="126475" y="1294550"/>
            <a:ext cx="3999900" cy="3339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700">
                <a:solidFill>
                  <a:srgbClr val="000000"/>
                </a:solidFill>
                <a:latin typeface="EB Garamond Medium"/>
                <a:ea typeface="EB Garamond Medium"/>
                <a:cs typeface="EB Garamond Medium"/>
                <a:sym typeface="EB Garamond Medium"/>
              </a:rPr>
              <a:t>Original Image:</a:t>
            </a:r>
            <a:endParaRPr sz="1500">
              <a:solidFill>
                <a:srgbClr val="070000"/>
              </a:solidFill>
              <a:latin typeface="EB Garamond Medium"/>
              <a:ea typeface="EB Garamond Medium"/>
              <a:cs typeface="EB Garamond Medium"/>
              <a:sym typeface="EB Garamond Medium"/>
            </a:endParaRPr>
          </a:p>
        </p:txBody>
      </p:sp>
      <p:sp>
        <p:nvSpPr>
          <p:cNvPr id="266" name="Google Shape;266;p33"/>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rgbClr val="070000"/>
                </a:solidFill>
                <a:latin typeface="EB Garamond Medium"/>
                <a:ea typeface="EB Garamond Medium"/>
                <a:cs typeface="EB Garamond Medium"/>
                <a:sym typeface="EB Garamond Medium"/>
              </a:rPr>
              <a:t>Class:good</a:t>
            </a:r>
            <a:endParaRPr sz="1500">
              <a:solidFill>
                <a:srgbClr val="070000"/>
              </a:solidFill>
              <a:latin typeface="EB Garamond Medium"/>
              <a:ea typeface="EB Garamond Medium"/>
              <a:cs typeface="EB Garamond Medium"/>
              <a:sym typeface="EB Garamond Medium"/>
            </a:endParaRPr>
          </a:p>
          <a:p>
            <a:pPr marL="0" lvl="0" indent="0" algn="ctr" rtl="0">
              <a:spcBef>
                <a:spcPts val="1600"/>
              </a:spcBef>
              <a:spcAft>
                <a:spcPts val="1600"/>
              </a:spcAft>
              <a:buNone/>
            </a:pPr>
            <a:r>
              <a:rPr lang="en" sz="1500">
                <a:solidFill>
                  <a:srgbClr val="070000"/>
                </a:solidFill>
                <a:latin typeface="EB Garamond Medium"/>
                <a:ea typeface="EB Garamond Medium"/>
                <a:cs typeface="EB Garamond Medium"/>
                <a:sym typeface="EB Garamond Medium"/>
              </a:rPr>
              <a:t>Degree: 40</a:t>
            </a:r>
            <a:endParaRPr sz="1500">
              <a:solidFill>
                <a:srgbClr val="070000"/>
              </a:solidFill>
              <a:latin typeface="EB Garamond Medium"/>
              <a:ea typeface="EB Garamond Medium"/>
              <a:cs typeface="EB Garamond Medium"/>
              <a:sym typeface="EB Garamond Medium"/>
            </a:endParaRPr>
          </a:p>
        </p:txBody>
      </p:sp>
      <p:pic>
        <p:nvPicPr>
          <p:cNvPr id="267" name="Google Shape;267;p33"/>
          <p:cNvPicPr preferRelativeResize="0"/>
          <p:nvPr/>
        </p:nvPicPr>
        <p:blipFill rotWithShape="1">
          <a:blip r:embed="rId3">
            <a:alphaModFix/>
          </a:blip>
          <a:srcRect l="5005" t="46188" r="84149" b="35379"/>
          <a:stretch/>
        </p:blipFill>
        <p:spPr>
          <a:xfrm>
            <a:off x="5992650" y="2288450"/>
            <a:ext cx="1951450" cy="1865649"/>
          </a:xfrm>
          <a:prstGeom prst="rect">
            <a:avLst/>
          </a:prstGeom>
          <a:noFill/>
          <a:ln>
            <a:noFill/>
          </a:ln>
        </p:spPr>
      </p:pic>
      <p:sp>
        <p:nvSpPr>
          <p:cNvPr id="268" name="Google Shape;268;p33"/>
          <p:cNvSpPr txBox="1"/>
          <p:nvPr/>
        </p:nvSpPr>
        <p:spPr>
          <a:xfrm>
            <a:off x="1601900" y="468575"/>
            <a:ext cx="6276900" cy="538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300">
                <a:latin typeface="EB Garamond Medium"/>
                <a:ea typeface="EB Garamond Medium"/>
                <a:cs typeface="EB Garamond Medium"/>
                <a:sym typeface="EB Garamond Medium"/>
              </a:rPr>
              <a:t>Image after applying erosion and thresholding</a:t>
            </a:r>
            <a:endParaRPr sz="2300">
              <a:latin typeface="EB Garamond Medium"/>
              <a:ea typeface="EB Garamond Medium"/>
              <a:cs typeface="EB Garamond Medium"/>
              <a:sym typeface="EB Garamond Medium"/>
            </a:endParaRPr>
          </a:p>
        </p:txBody>
      </p:sp>
      <p:pic>
        <p:nvPicPr>
          <p:cNvPr id="269" name="Google Shape;269;p33"/>
          <p:cNvPicPr preferRelativeResize="0"/>
          <p:nvPr/>
        </p:nvPicPr>
        <p:blipFill rotWithShape="1">
          <a:blip r:embed="rId4">
            <a:alphaModFix/>
          </a:blip>
          <a:srcRect l="5352" t="41524" r="85280" b="42000"/>
          <a:stretch/>
        </p:blipFill>
        <p:spPr>
          <a:xfrm>
            <a:off x="1155125" y="2341950"/>
            <a:ext cx="2059598" cy="20378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a:solidFill>
                  <a:srgbClr val="000000"/>
                </a:solidFill>
                <a:latin typeface="EB Garamond Medium"/>
                <a:ea typeface="EB Garamond Medium"/>
                <a:cs typeface="EB Garamond Medium"/>
                <a:sym typeface="EB Garamond Medium"/>
              </a:rPr>
              <a:t>Image after applying erosion and thresholding</a:t>
            </a:r>
            <a:endParaRPr sz="2000"/>
          </a:p>
        </p:txBody>
      </p:sp>
      <p:sp>
        <p:nvSpPr>
          <p:cNvPr id="275" name="Google Shape;275;p34"/>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700">
                <a:solidFill>
                  <a:srgbClr val="000000"/>
                </a:solidFill>
                <a:latin typeface="EB Garamond Medium"/>
                <a:ea typeface="EB Garamond Medium"/>
                <a:cs typeface="EB Garamond Medium"/>
                <a:sym typeface="EB Garamond Medium"/>
              </a:rPr>
              <a:t>Original Image:</a:t>
            </a:r>
            <a:endParaRPr/>
          </a:p>
          <a:p>
            <a:pPr marL="0" lvl="0" indent="0" algn="l" rtl="0">
              <a:spcBef>
                <a:spcPts val="0"/>
              </a:spcBef>
              <a:spcAft>
                <a:spcPts val="1600"/>
              </a:spcAft>
              <a:buNone/>
            </a:pPr>
            <a:endParaRPr/>
          </a:p>
        </p:txBody>
      </p:sp>
      <p:sp>
        <p:nvSpPr>
          <p:cNvPr id="276" name="Google Shape;276;p34"/>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rgbClr val="000000"/>
                </a:solidFill>
                <a:latin typeface="EB Garamond Medium"/>
                <a:ea typeface="EB Garamond Medium"/>
                <a:cs typeface="EB Garamond Medium"/>
                <a:sym typeface="EB Garamond Medium"/>
              </a:rPr>
              <a:t>Class:cut</a:t>
            </a:r>
            <a:endParaRPr sz="1500">
              <a:solidFill>
                <a:srgbClr val="000000"/>
              </a:solidFill>
              <a:latin typeface="EB Garamond Medium"/>
              <a:ea typeface="EB Garamond Medium"/>
              <a:cs typeface="EB Garamond Medium"/>
              <a:sym typeface="EB Garamond Medium"/>
            </a:endParaRPr>
          </a:p>
          <a:p>
            <a:pPr marL="0" lvl="0" indent="0" algn="ctr" rtl="0">
              <a:spcBef>
                <a:spcPts val="1600"/>
              </a:spcBef>
              <a:spcAft>
                <a:spcPts val="0"/>
              </a:spcAft>
              <a:buNone/>
            </a:pPr>
            <a:r>
              <a:rPr lang="en" sz="1500">
                <a:solidFill>
                  <a:srgbClr val="000000"/>
                </a:solidFill>
                <a:latin typeface="EB Garamond Medium"/>
                <a:ea typeface="EB Garamond Medium"/>
                <a:cs typeface="EB Garamond Medium"/>
                <a:sym typeface="EB Garamond Medium"/>
              </a:rPr>
              <a:t>Degree:100</a:t>
            </a:r>
            <a:endParaRPr sz="1500">
              <a:solidFill>
                <a:srgbClr val="000000"/>
              </a:solidFill>
              <a:latin typeface="EB Garamond Medium"/>
              <a:ea typeface="EB Garamond Medium"/>
              <a:cs typeface="EB Garamond Medium"/>
              <a:sym typeface="EB Garamond Medium"/>
            </a:endParaRPr>
          </a:p>
          <a:p>
            <a:pPr marL="0" lvl="0" indent="0" algn="l" rtl="0">
              <a:spcBef>
                <a:spcPts val="1600"/>
              </a:spcBef>
              <a:spcAft>
                <a:spcPts val="1600"/>
              </a:spcAft>
              <a:buNone/>
            </a:pPr>
            <a:endParaRPr sz="1500">
              <a:solidFill>
                <a:srgbClr val="000000"/>
              </a:solidFill>
              <a:latin typeface="EB Garamond Medium"/>
              <a:ea typeface="EB Garamond Medium"/>
              <a:cs typeface="EB Garamond Medium"/>
              <a:sym typeface="EB Garamond Medium"/>
            </a:endParaRPr>
          </a:p>
        </p:txBody>
      </p:sp>
      <p:pic>
        <p:nvPicPr>
          <p:cNvPr id="277" name="Google Shape;277;p34"/>
          <p:cNvPicPr preferRelativeResize="0"/>
          <p:nvPr/>
        </p:nvPicPr>
        <p:blipFill rotWithShape="1">
          <a:blip r:embed="rId3">
            <a:alphaModFix/>
          </a:blip>
          <a:srcRect l="5123" t="47036" r="84389" b="33683"/>
          <a:stretch/>
        </p:blipFill>
        <p:spPr>
          <a:xfrm>
            <a:off x="5633875" y="2386500"/>
            <a:ext cx="1951450" cy="1865649"/>
          </a:xfrm>
          <a:prstGeom prst="rect">
            <a:avLst/>
          </a:prstGeom>
          <a:noFill/>
          <a:ln>
            <a:noFill/>
          </a:ln>
        </p:spPr>
      </p:pic>
      <p:pic>
        <p:nvPicPr>
          <p:cNvPr id="278" name="Google Shape;278;p34"/>
          <p:cNvPicPr preferRelativeResize="0"/>
          <p:nvPr/>
        </p:nvPicPr>
        <p:blipFill rotWithShape="1">
          <a:blip r:embed="rId4">
            <a:alphaModFix/>
          </a:blip>
          <a:srcRect l="38968" t="59746" r="49471" b="21245"/>
          <a:stretch/>
        </p:blipFill>
        <p:spPr>
          <a:xfrm>
            <a:off x="1187825" y="2386500"/>
            <a:ext cx="2196048" cy="2031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a:solidFill>
                  <a:srgbClr val="000000"/>
                </a:solidFill>
                <a:latin typeface="EB Garamond Medium"/>
                <a:ea typeface="EB Garamond Medium"/>
                <a:cs typeface="EB Garamond Medium"/>
                <a:sym typeface="EB Garamond Medium"/>
              </a:rPr>
              <a:t>Image after applying erosion and thresholding</a:t>
            </a:r>
            <a:endParaRPr/>
          </a:p>
        </p:txBody>
      </p:sp>
      <p:sp>
        <p:nvSpPr>
          <p:cNvPr id="284" name="Google Shape;284;p3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700">
                <a:solidFill>
                  <a:srgbClr val="000000"/>
                </a:solidFill>
                <a:latin typeface="EB Garamond Medium"/>
                <a:ea typeface="EB Garamond Medium"/>
                <a:cs typeface="EB Garamond Medium"/>
                <a:sym typeface="EB Garamond Medium"/>
              </a:rPr>
              <a:t>Original Image:</a:t>
            </a:r>
            <a:endParaRPr/>
          </a:p>
        </p:txBody>
      </p:sp>
      <p:sp>
        <p:nvSpPr>
          <p:cNvPr id="285" name="Google Shape;285;p3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000000"/>
                </a:solidFill>
                <a:latin typeface="EB Garamond Medium"/>
                <a:ea typeface="EB Garamond Medium"/>
                <a:cs typeface="EB Garamond Medium"/>
                <a:sym typeface="EB Garamond Medium"/>
              </a:rPr>
              <a:t>Class:Holes</a:t>
            </a:r>
            <a:endParaRPr sz="1600">
              <a:solidFill>
                <a:srgbClr val="000000"/>
              </a:solidFill>
              <a:latin typeface="EB Garamond Medium"/>
              <a:ea typeface="EB Garamond Medium"/>
              <a:cs typeface="EB Garamond Medium"/>
              <a:sym typeface="EB Garamond Medium"/>
            </a:endParaRPr>
          </a:p>
          <a:p>
            <a:pPr marL="0" lvl="0" indent="0" algn="ctr" rtl="0">
              <a:spcBef>
                <a:spcPts val="1600"/>
              </a:spcBef>
              <a:spcAft>
                <a:spcPts val="0"/>
              </a:spcAft>
              <a:buNone/>
            </a:pPr>
            <a:r>
              <a:rPr lang="en" sz="1600">
                <a:solidFill>
                  <a:srgbClr val="000000"/>
                </a:solidFill>
                <a:latin typeface="EB Garamond Medium"/>
                <a:ea typeface="EB Garamond Medium"/>
                <a:cs typeface="EB Garamond Medium"/>
                <a:sym typeface="EB Garamond Medium"/>
              </a:rPr>
              <a:t>Degree:80</a:t>
            </a:r>
            <a:endParaRPr sz="1600">
              <a:solidFill>
                <a:srgbClr val="000000"/>
              </a:solidFill>
              <a:latin typeface="EB Garamond Medium"/>
              <a:ea typeface="EB Garamond Medium"/>
              <a:cs typeface="EB Garamond Medium"/>
              <a:sym typeface="EB Garamond Medium"/>
            </a:endParaRPr>
          </a:p>
          <a:p>
            <a:pPr marL="0" lvl="0" indent="0" algn="l" rtl="0">
              <a:spcBef>
                <a:spcPts val="1600"/>
              </a:spcBef>
              <a:spcAft>
                <a:spcPts val="1600"/>
              </a:spcAft>
              <a:buNone/>
            </a:pPr>
            <a:endParaRPr/>
          </a:p>
        </p:txBody>
      </p:sp>
      <p:pic>
        <p:nvPicPr>
          <p:cNvPr id="286" name="Google Shape;286;p35"/>
          <p:cNvPicPr preferRelativeResize="0"/>
          <p:nvPr/>
        </p:nvPicPr>
        <p:blipFill rotWithShape="1">
          <a:blip r:embed="rId3">
            <a:alphaModFix/>
          </a:blip>
          <a:srcRect l="5104" t="72248" r="84151" b="8858"/>
          <a:stretch/>
        </p:blipFill>
        <p:spPr>
          <a:xfrm>
            <a:off x="5887950" y="2223050"/>
            <a:ext cx="1903402" cy="1882726"/>
          </a:xfrm>
          <a:prstGeom prst="rect">
            <a:avLst/>
          </a:prstGeom>
          <a:noFill/>
          <a:ln>
            <a:noFill/>
          </a:ln>
        </p:spPr>
      </p:pic>
      <p:pic>
        <p:nvPicPr>
          <p:cNvPr id="287" name="Google Shape;287;p35"/>
          <p:cNvPicPr preferRelativeResize="0"/>
          <p:nvPr/>
        </p:nvPicPr>
        <p:blipFill rotWithShape="1">
          <a:blip r:embed="rId4">
            <a:alphaModFix/>
          </a:blip>
          <a:srcRect l="27652" t="51699" r="61026" b="28382"/>
          <a:stretch/>
        </p:blipFill>
        <p:spPr>
          <a:xfrm>
            <a:off x="1024350" y="2197550"/>
            <a:ext cx="2026901" cy="2005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a:solidFill>
                  <a:srgbClr val="000000"/>
                </a:solidFill>
                <a:latin typeface="EB Garamond Medium"/>
                <a:ea typeface="EB Garamond Medium"/>
                <a:cs typeface="EB Garamond Medium"/>
                <a:sym typeface="EB Garamond Medium"/>
              </a:rPr>
              <a:t>Image after applying erosion and thresholding</a:t>
            </a:r>
            <a:endParaRPr sz="2700"/>
          </a:p>
        </p:txBody>
      </p:sp>
      <p:sp>
        <p:nvSpPr>
          <p:cNvPr id="293" name="Google Shape;293;p36"/>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700">
                <a:solidFill>
                  <a:srgbClr val="000000"/>
                </a:solidFill>
                <a:latin typeface="EB Garamond Medium"/>
                <a:ea typeface="EB Garamond Medium"/>
                <a:cs typeface="EB Garamond Medium"/>
                <a:sym typeface="EB Garamond Medium"/>
              </a:rPr>
              <a:t>Original Image:</a:t>
            </a:r>
            <a:endParaRPr sz="1700">
              <a:solidFill>
                <a:srgbClr val="000000"/>
              </a:solidFill>
              <a:latin typeface="EB Garamond Medium"/>
              <a:ea typeface="EB Garamond Medium"/>
              <a:cs typeface="EB Garamond Medium"/>
              <a:sym typeface="EB Garamond Medium"/>
            </a:endParaRPr>
          </a:p>
        </p:txBody>
      </p:sp>
      <p:sp>
        <p:nvSpPr>
          <p:cNvPr id="294" name="Google Shape;294;p36"/>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000000"/>
                </a:solidFill>
                <a:latin typeface="EB Garamond Medium"/>
                <a:ea typeface="EB Garamond Medium"/>
                <a:cs typeface="EB Garamond Medium"/>
                <a:sym typeface="EB Garamond Medium"/>
              </a:rPr>
              <a:t>Class:Metal contamination</a:t>
            </a:r>
            <a:endParaRPr sz="1600">
              <a:solidFill>
                <a:srgbClr val="000000"/>
              </a:solidFill>
              <a:latin typeface="EB Garamond Medium"/>
              <a:ea typeface="EB Garamond Medium"/>
              <a:cs typeface="EB Garamond Medium"/>
              <a:sym typeface="EB Garamond Medium"/>
            </a:endParaRPr>
          </a:p>
          <a:p>
            <a:pPr marL="0" lvl="0" indent="0" algn="ctr" rtl="0">
              <a:spcBef>
                <a:spcPts val="1600"/>
              </a:spcBef>
              <a:spcAft>
                <a:spcPts val="0"/>
              </a:spcAft>
              <a:buNone/>
            </a:pPr>
            <a:r>
              <a:rPr lang="en" sz="1600">
                <a:solidFill>
                  <a:srgbClr val="000000"/>
                </a:solidFill>
                <a:latin typeface="EB Garamond Medium"/>
                <a:ea typeface="EB Garamond Medium"/>
                <a:cs typeface="EB Garamond Medium"/>
                <a:sym typeface="EB Garamond Medium"/>
              </a:rPr>
              <a:t>Degree:80</a:t>
            </a:r>
            <a:endParaRPr sz="1600">
              <a:solidFill>
                <a:srgbClr val="000000"/>
              </a:solidFill>
              <a:latin typeface="EB Garamond Medium"/>
              <a:ea typeface="EB Garamond Medium"/>
              <a:cs typeface="EB Garamond Medium"/>
              <a:sym typeface="EB Garamond Medium"/>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95" name="Google Shape;295;p36"/>
          <p:cNvPicPr preferRelativeResize="0"/>
          <p:nvPr/>
        </p:nvPicPr>
        <p:blipFill rotWithShape="1">
          <a:blip r:embed="rId3">
            <a:alphaModFix/>
          </a:blip>
          <a:srcRect l="4809" t="47303" r="84145" b="33682"/>
          <a:stretch/>
        </p:blipFill>
        <p:spPr>
          <a:xfrm>
            <a:off x="5684925" y="2397400"/>
            <a:ext cx="2172000" cy="2103176"/>
          </a:xfrm>
          <a:prstGeom prst="rect">
            <a:avLst/>
          </a:prstGeom>
          <a:noFill/>
          <a:ln>
            <a:noFill/>
          </a:ln>
        </p:spPr>
      </p:pic>
      <p:pic>
        <p:nvPicPr>
          <p:cNvPr id="296" name="Google Shape;296;p36"/>
          <p:cNvPicPr preferRelativeResize="0"/>
          <p:nvPr/>
        </p:nvPicPr>
        <p:blipFill rotWithShape="1">
          <a:blip r:embed="rId4">
            <a:alphaModFix/>
          </a:blip>
          <a:srcRect l="16271" t="32506" r="71691" b="47154"/>
          <a:stretch/>
        </p:blipFill>
        <p:spPr>
          <a:xfrm>
            <a:off x="1291275" y="2397400"/>
            <a:ext cx="2272310" cy="21031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7"/>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u="sng">
                <a:latin typeface="EB Garamond Medium"/>
                <a:ea typeface="EB Garamond Medium"/>
                <a:cs typeface="EB Garamond Medium"/>
                <a:sym typeface="EB Garamond Medium"/>
              </a:rPr>
              <a:t>Conclusion</a:t>
            </a:r>
            <a:endParaRPr sz="3000" u="sng">
              <a:latin typeface="EB Garamond Medium"/>
              <a:ea typeface="EB Garamond Medium"/>
              <a:cs typeface="EB Garamond Medium"/>
              <a:sym typeface="EB Garamond Medium"/>
            </a:endParaRPr>
          </a:p>
        </p:txBody>
      </p:sp>
      <p:sp>
        <p:nvSpPr>
          <p:cNvPr id="302" name="Google Shape;302;p37"/>
          <p:cNvSpPr txBox="1">
            <a:spLocks noGrp="1"/>
          </p:cNvSpPr>
          <p:nvPr>
            <p:ph type="body" idx="2"/>
          </p:nvPr>
        </p:nvSpPr>
        <p:spPr>
          <a:xfrm>
            <a:off x="4698625" y="0"/>
            <a:ext cx="4445400" cy="501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EB Garamond Medium"/>
              <a:ea typeface="EB Garamond Medium"/>
              <a:cs typeface="EB Garamond Medium"/>
              <a:sym typeface="EB Garamond Medium"/>
            </a:endParaRPr>
          </a:p>
          <a:p>
            <a:pPr marL="0" lvl="0" indent="0" algn="l" rtl="0">
              <a:spcBef>
                <a:spcPts val="1600"/>
              </a:spcBef>
              <a:spcAft>
                <a:spcPts val="0"/>
              </a:spcAft>
              <a:buNone/>
            </a:pPr>
            <a:r>
              <a:rPr lang="en" sz="1600">
                <a:latin typeface="EB Garamond Medium"/>
                <a:ea typeface="EB Garamond Medium"/>
                <a:cs typeface="EB Garamond Medium"/>
                <a:sym typeface="EB Garamond Medium"/>
              </a:rPr>
              <a:t>class (good):</a:t>
            </a:r>
            <a:endParaRPr sz="1600">
              <a:latin typeface="EB Garamond Medium"/>
              <a:ea typeface="EB Garamond Medium"/>
              <a:cs typeface="EB Garamond Medium"/>
              <a:sym typeface="EB Garamond Medium"/>
            </a:endParaRPr>
          </a:p>
          <a:p>
            <a:pPr marL="0" lvl="0" indent="0" algn="l" rtl="0">
              <a:spcBef>
                <a:spcPts val="1600"/>
              </a:spcBef>
              <a:spcAft>
                <a:spcPts val="0"/>
              </a:spcAft>
              <a:buNone/>
            </a:pPr>
            <a:r>
              <a:rPr lang="en" sz="1600">
                <a:latin typeface="EB Garamond Medium"/>
                <a:ea typeface="EB Garamond Medium"/>
                <a:cs typeface="EB Garamond Medium"/>
                <a:sym typeface="EB Garamond Medium"/>
              </a:rPr>
              <a:t>does not  have much defect as the number of whiteand black pixels occur simultaneously.</a:t>
            </a:r>
            <a:endParaRPr sz="1600">
              <a:latin typeface="EB Garamond Medium"/>
              <a:ea typeface="EB Garamond Medium"/>
              <a:cs typeface="EB Garamond Medium"/>
              <a:sym typeface="EB Garamond Medium"/>
            </a:endParaRPr>
          </a:p>
          <a:p>
            <a:pPr marL="0" lvl="0" indent="0" algn="l" rtl="0">
              <a:spcBef>
                <a:spcPts val="1600"/>
              </a:spcBef>
              <a:spcAft>
                <a:spcPts val="0"/>
              </a:spcAft>
              <a:buNone/>
            </a:pPr>
            <a:r>
              <a:rPr lang="en" sz="1600">
                <a:latin typeface="EB Garamond Medium"/>
                <a:ea typeface="EB Garamond Medium"/>
                <a:cs typeface="EB Garamond Medium"/>
                <a:sym typeface="EB Garamond Medium"/>
              </a:rPr>
              <a:t>class(cut):</a:t>
            </a:r>
            <a:endParaRPr sz="1600">
              <a:latin typeface="EB Garamond Medium"/>
              <a:ea typeface="EB Garamond Medium"/>
              <a:cs typeface="EB Garamond Medium"/>
              <a:sym typeface="EB Garamond Medium"/>
            </a:endParaRPr>
          </a:p>
          <a:p>
            <a:pPr marL="0" lvl="0" indent="0" algn="l" rtl="0">
              <a:spcBef>
                <a:spcPts val="1600"/>
              </a:spcBef>
              <a:spcAft>
                <a:spcPts val="0"/>
              </a:spcAft>
              <a:buNone/>
            </a:pPr>
            <a:r>
              <a:rPr lang="en" sz="1600">
                <a:latin typeface="EB Garamond Medium"/>
                <a:ea typeface="EB Garamond Medium"/>
                <a:cs typeface="EB Garamond Medium"/>
                <a:sym typeface="EB Garamond Medium"/>
              </a:rPr>
              <a:t>Clearly lines of black and while pixels visible in the image.</a:t>
            </a:r>
            <a:endParaRPr sz="1600">
              <a:latin typeface="EB Garamond Medium"/>
              <a:ea typeface="EB Garamond Medium"/>
              <a:cs typeface="EB Garamond Medium"/>
              <a:sym typeface="EB Garamond Medium"/>
            </a:endParaRPr>
          </a:p>
          <a:p>
            <a:pPr marL="0" lvl="0" indent="0" algn="l" rtl="0">
              <a:spcBef>
                <a:spcPts val="1600"/>
              </a:spcBef>
              <a:spcAft>
                <a:spcPts val="0"/>
              </a:spcAft>
              <a:buNone/>
            </a:pPr>
            <a:r>
              <a:rPr lang="en" sz="1600">
                <a:latin typeface="EB Garamond Medium"/>
                <a:ea typeface="EB Garamond Medium"/>
                <a:cs typeface="EB Garamond Medium"/>
                <a:sym typeface="EB Garamond Medium"/>
              </a:rPr>
              <a:t>class(holes):</a:t>
            </a:r>
            <a:endParaRPr sz="1600">
              <a:latin typeface="EB Garamond Medium"/>
              <a:ea typeface="EB Garamond Medium"/>
              <a:cs typeface="EB Garamond Medium"/>
              <a:sym typeface="EB Garamond Medium"/>
            </a:endParaRPr>
          </a:p>
          <a:p>
            <a:pPr marL="0" lvl="0" indent="0" algn="l" rtl="0">
              <a:spcBef>
                <a:spcPts val="1600"/>
              </a:spcBef>
              <a:spcAft>
                <a:spcPts val="0"/>
              </a:spcAft>
              <a:buNone/>
            </a:pPr>
            <a:r>
              <a:rPr lang="en" sz="1600">
                <a:latin typeface="EB Garamond Medium"/>
                <a:ea typeface="EB Garamond Medium"/>
                <a:cs typeface="EB Garamond Medium"/>
                <a:sym typeface="EB Garamond Medium"/>
              </a:rPr>
              <a:t>The image contains holes (formed by pixel value 0).</a:t>
            </a:r>
            <a:endParaRPr sz="1600">
              <a:latin typeface="EB Garamond Medium"/>
              <a:ea typeface="EB Garamond Medium"/>
              <a:cs typeface="EB Garamond Medium"/>
              <a:sym typeface="EB Garamond Medium"/>
            </a:endParaRPr>
          </a:p>
          <a:p>
            <a:pPr marL="0" lvl="0" indent="0" algn="l" rtl="0">
              <a:spcBef>
                <a:spcPts val="1600"/>
              </a:spcBef>
              <a:spcAft>
                <a:spcPts val="0"/>
              </a:spcAft>
              <a:buNone/>
            </a:pPr>
            <a:r>
              <a:rPr lang="en" sz="1600">
                <a:latin typeface="EB Garamond Medium"/>
                <a:ea typeface="EB Garamond Medium"/>
                <a:cs typeface="EB Garamond Medium"/>
                <a:sym typeface="EB Garamond Medium"/>
              </a:rPr>
              <a:t>class(metal contamination):</a:t>
            </a:r>
            <a:endParaRPr sz="1600">
              <a:latin typeface="EB Garamond Medium"/>
              <a:ea typeface="EB Garamond Medium"/>
              <a:cs typeface="EB Garamond Medium"/>
              <a:sym typeface="EB Garamond Medium"/>
            </a:endParaRPr>
          </a:p>
          <a:p>
            <a:pPr marL="0" lvl="0" indent="0" algn="l" rtl="0">
              <a:spcBef>
                <a:spcPts val="1600"/>
              </a:spcBef>
              <a:spcAft>
                <a:spcPts val="0"/>
              </a:spcAft>
              <a:buNone/>
            </a:pPr>
            <a:r>
              <a:rPr lang="en" sz="1600">
                <a:latin typeface="EB Garamond Medium"/>
                <a:ea typeface="EB Garamond Medium"/>
                <a:cs typeface="EB Garamond Medium"/>
                <a:sym typeface="EB Garamond Medium"/>
              </a:rPr>
              <a:t>Continuous black and white pixels are visible in the image.</a:t>
            </a:r>
            <a:endParaRPr sz="1600">
              <a:latin typeface="EB Garamond Medium"/>
              <a:ea typeface="EB Garamond Medium"/>
              <a:cs typeface="EB Garamond Medium"/>
              <a:sym typeface="EB Garamond Medium"/>
            </a:endParaRPr>
          </a:p>
          <a:p>
            <a:pPr marL="0" lvl="0" indent="0" algn="l" rtl="0">
              <a:spcBef>
                <a:spcPts val="1600"/>
              </a:spcBef>
              <a:spcAft>
                <a:spcPts val="1600"/>
              </a:spcAft>
              <a:buNone/>
            </a:pPr>
            <a:r>
              <a:rPr lang="en" sz="1600">
                <a:latin typeface="EB Garamond Medium"/>
                <a:ea typeface="EB Garamond Medium"/>
                <a:cs typeface="EB Garamond Medium"/>
                <a:sym typeface="EB Garamond Medium"/>
              </a:rPr>
              <a:t> </a:t>
            </a:r>
            <a:endParaRPr sz="1600">
              <a:latin typeface="EB Garamond Medium"/>
              <a:ea typeface="EB Garamond Medium"/>
              <a:cs typeface="EB Garamond Medium"/>
              <a:sym typeface="EB Garamond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8"/>
          <p:cNvSpPr txBox="1">
            <a:spLocks noGrp="1"/>
          </p:cNvSpPr>
          <p:nvPr>
            <p:ph type="body" idx="2"/>
          </p:nvPr>
        </p:nvSpPr>
        <p:spPr>
          <a:xfrm>
            <a:off x="4689000" y="126475"/>
            <a:ext cx="4359300" cy="48768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EB Garamond Medium"/>
              <a:buChar char="●"/>
            </a:pPr>
            <a:r>
              <a:rPr lang="en">
                <a:latin typeface="EB Garamond Medium"/>
                <a:ea typeface="EB Garamond Medium"/>
                <a:cs typeface="EB Garamond Medium"/>
                <a:sym typeface="EB Garamond Medium"/>
              </a:rPr>
              <a:t>https://www.bingol.edu.tr/documents/Review(1).pdf </a:t>
            </a:r>
            <a:endParaRPr>
              <a:latin typeface="EB Garamond Medium"/>
              <a:ea typeface="EB Garamond Medium"/>
              <a:cs typeface="EB Garamond Medium"/>
              <a:sym typeface="EB Garamond Medium"/>
            </a:endParaRPr>
          </a:p>
          <a:p>
            <a:pPr marL="457200" lvl="0" indent="-342900" algn="l" rtl="0">
              <a:spcBef>
                <a:spcPts val="0"/>
              </a:spcBef>
              <a:spcAft>
                <a:spcPts val="0"/>
              </a:spcAft>
              <a:buSzPts val="1800"/>
              <a:buFont typeface="EB Garamond Medium"/>
              <a:buChar char="●"/>
            </a:pPr>
            <a:r>
              <a:rPr lang="en">
                <a:uFill>
                  <a:noFill/>
                </a:uFill>
                <a:latin typeface="EB Garamond Medium"/>
                <a:ea typeface="EB Garamond Medium"/>
                <a:cs typeface="EB Garamond Medium"/>
                <a:sym typeface="EB Garamond Medium"/>
                <a:hlinkClick r:id="rId3"/>
              </a:rPr>
              <a:t>https://sciendo.com/pdf/10.2478/aut-2019-0035</a:t>
            </a:r>
            <a:endParaRPr>
              <a:latin typeface="EB Garamond Medium"/>
              <a:ea typeface="EB Garamond Medium"/>
              <a:cs typeface="EB Garamond Medium"/>
              <a:sym typeface="EB Garamond Medium"/>
            </a:endParaRPr>
          </a:p>
          <a:p>
            <a:pPr marL="457200" lvl="0" indent="-342900" algn="l" rtl="0">
              <a:spcBef>
                <a:spcPts val="0"/>
              </a:spcBef>
              <a:spcAft>
                <a:spcPts val="0"/>
              </a:spcAft>
              <a:buSzPts val="1800"/>
              <a:buFont typeface="EB Garamond Medium"/>
              <a:buChar char="●"/>
            </a:pPr>
            <a:r>
              <a:rPr lang="en">
                <a:uFill>
                  <a:noFill/>
                </a:uFill>
                <a:latin typeface="EB Garamond Medium"/>
                <a:ea typeface="EB Garamond Medium"/>
                <a:cs typeface="EB Garamond Medium"/>
                <a:sym typeface="EB Garamond Medium"/>
                <a:hlinkClick r:id="rId4"/>
              </a:rPr>
              <a:t>https://medcraveonline.com/JTEFT/fabric-defect-detection-using-fourier-transform-and-gabor-filters.html</a:t>
            </a:r>
            <a:endParaRPr>
              <a:latin typeface="EB Garamond Medium"/>
              <a:ea typeface="EB Garamond Medium"/>
              <a:cs typeface="EB Garamond Medium"/>
              <a:sym typeface="EB Garamond Medium"/>
            </a:endParaRPr>
          </a:p>
          <a:p>
            <a:pPr marL="457200" lvl="0" indent="-342900" algn="l" rtl="0">
              <a:spcBef>
                <a:spcPts val="0"/>
              </a:spcBef>
              <a:spcAft>
                <a:spcPts val="0"/>
              </a:spcAft>
              <a:buSzPts val="1800"/>
              <a:buFont typeface="EB Garamond Medium"/>
              <a:buChar char="●"/>
            </a:pPr>
            <a:r>
              <a:rPr lang="en">
                <a:uFill>
                  <a:noFill/>
                </a:uFill>
                <a:latin typeface="EB Garamond Medium"/>
                <a:ea typeface="EB Garamond Medium"/>
                <a:cs typeface="EB Garamond Medium"/>
                <a:sym typeface="EB Garamond Medium"/>
                <a:hlinkClick r:id="rId5"/>
              </a:rPr>
              <a:t>https://www.researchgate.net/publication/221905536_Detection_of_Defects_in_Fabric_by_Morphological_Image_Processing</a:t>
            </a:r>
            <a:endParaRPr>
              <a:latin typeface="EB Garamond Medium"/>
              <a:ea typeface="EB Garamond Medium"/>
              <a:cs typeface="EB Garamond Medium"/>
              <a:sym typeface="EB Garamond Medium"/>
            </a:endParaRPr>
          </a:p>
          <a:p>
            <a:pPr marL="457200" lvl="0" indent="-342900" algn="l" rtl="0">
              <a:spcBef>
                <a:spcPts val="0"/>
              </a:spcBef>
              <a:spcAft>
                <a:spcPts val="0"/>
              </a:spcAft>
              <a:buSzPts val="1800"/>
              <a:buFont typeface="EB Garamond Medium"/>
              <a:buChar char="●"/>
            </a:pPr>
            <a:r>
              <a:rPr lang="en">
                <a:uFill>
                  <a:noFill/>
                </a:uFill>
                <a:latin typeface="EB Garamond Medium"/>
                <a:ea typeface="EB Garamond Medium"/>
                <a:cs typeface="EB Garamond Medium"/>
                <a:sym typeface="EB Garamond Medium"/>
                <a:hlinkClick r:id="rId6"/>
              </a:rPr>
              <a:t>https://hub.hku.hk/bitstream/10722/42882/1/61147.pdf?accept=1</a:t>
            </a:r>
            <a:endParaRPr>
              <a:latin typeface="EB Garamond Medium"/>
              <a:ea typeface="EB Garamond Medium"/>
              <a:cs typeface="EB Garamond Medium"/>
              <a:sym typeface="EB Garamond Medium"/>
            </a:endParaRPr>
          </a:p>
          <a:p>
            <a:pPr marL="457200" lvl="0" indent="-342900" algn="l" rtl="0">
              <a:spcBef>
                <a:spcPts val="0"/>
              </a:spcBef>
              <a:spcAft>
                <a:spcPts val="0"/>
              </a:spcAft>
              <a:buSzPts val="1800"/>
              <a:buFont typeface="EB Garamond Medium"/>
              <a:buChar char="●"/>
            </a:pPr>
            <a:r>
              <a:rPr lang="en">
                <a:latin typeface="EB Garamond Medium"/>
                <a:ea typeface="EB Garamond Medium"/>
                <a:cs typeface="EB Garamond Medium"/>
                <a:sym typeface="EB Garamond Medium"/>
              </a:rPr>
              <a:t> </a:t>
            </a:r>
            <a:endParaRPr>
              <a:latin typeface="EB Garamond Medium"/>
              <a:ea typeface="EB Garamond Medium"/>
              <a:cs typeface="EB Garamond Medium"/>
              <a:sym typeface="EB Garamond Medium"/>
            </a:endParaRPr>
          </a:p>
        </p:txBody>
      </p:sp>
      <p:sp>
        <p:nvSpPr>
          <p:cNvPr id="308" name="Google Shape;308;p38"/>
          <p:cNvSpPr txBox="1"/>
          <p:nvPr/>
        </p:nvSpPr>
        <p:spPr>
          <a:xfrm>
            <a:off x="815425" y="2248500"/>
            <a:ext cx="30000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u="sng">
                <a:solidFill>
                  <a:schemeClr val="dk1"/>
                </a:solidFill>
                <a:latin typeface="EB Garamond Medium"/>
                <a:ea typeface="EB Garamond Medium"/>
                <a:cs typeface="EB Garamond Medium"/>
                <a:sym typeface="EB Garamond Medium"/>
              </a:rPr>
              <a:t>References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65500" y="361675"/>
            <a:ext cx="4045200" cy="78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u="sng">
                <a:latin typeface="EB Garamond Medium"/>
                <a:ea typeface="EB Garamond Medium"/>
                <a:cs typeface="EB Garamond Medium"/>
                <a:sym typeface="EB Garamond Medium"/>
              </a:rPr>
              <a:t>Motivation behind the project</a:t>
            </a:r>
            <a:endParaRPr sz="3000" u="sng">
              <a:latin typeface="EB Garamond Medium"/>
              <a:ea typeface="EB Garamond Medium"/>
              <a:cs typeface="EB Garamond Medium"/>
              <a:sym typeface="EB Garamond Medium"/>
            </a:endParaRPr>
          </a:p>
        </p:txBody>
      </p:sp>
      <p:sp>
        <p:nvSpPr>
          <p:cNvPr id="97" name="Google Shape;97;p15"/>
          <p:cNvSpPr txBox="1">
            <a:spLocks noGrp="1"/>
          </p:cNvSpPr>
          <p:nvPr>
            <p:ph type="subTitle" idx="1"/>
          </p:nvPr>
        </p:nvSpPr>
        <p:spPr>
          <a:xfrm>
            <a:off x="265500" y="1308625"/>
            <a:ext cx="4045200" cy="353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EB Garamond Medium"/>
                <a:ea typeface="EB Garamond Medium"/>
                <a:cs typeface="EB Garamond Medium"/>
                <a:sym typeface="EB Garamond Medium"/>
              </a:rPr>
              <a:t>The textile industry undergoes several steps of production before the final product reaches the market. </a:t>
            </a:r>
            <a:endParaRPr sz="2000">
              <a:solidFill>
                <a:schemeClr val="dk1"/>
              </a:solidFill>
              <a:latin typeface="EB Garamond Medium"/>
              <a:ea typeface="EB Garamond Medium"/>
              <a:cs typeface="EB Garamond Medium"/>
              <a:sym typeface="EB Garamond Medium"/>
            </a:endParaRPr>
          </a:p>
          <a:p>
            <a:pPr marL="0" lvl="0" indent="0" algn="l" rtl="0">
              <a:spcBef>
                <a:spcPts val="0"/>
              </a:spcBef>
              <a:spcAft>
                <a:spcPts val="0"/>
              </a:spcAft>
              <a:buNone/>
            </a:pPr>
            <a:r>
              <a:rPr lang="en" sz="2000">
                <a:solidFill>
                  <a:schemeClr val="dk1"/>
                </a:solidFill>
                <a:latin typeface="EB Garamond Medium"/>
                <a:ea typeface="EB Garamond Medium"/>
                <a:cs typeface="EB Garamond Medium"/>
                <a:sym typeface="EB Garamond Medium"/>
              </a:rPr>
              <a:t>And with each step the quality of the product needs to be reassured. </a:t>
            </a:r>
            <a:endParaRPr sz="2000">
              <a:solidFill>
                <a:schemeClr val="dk1"/>
              </a:solidFill>
              <a:latin typeface="EB Garamond Medium"/>
              <a:ea typeface="EB Garamond Medium"/>
              <a:cs typeface="EB Garamond Medium"/>
              <a:sym typeface="EB Garamond Medium"/>
            </a:endParaRPr>
          </a:p>
          <a:p>
            <a:pPr marL="0" lvl="0" indent="0" algn="l" rtl="0">
              <a:spcBef>
                <a:spcPts val="0"/>
              </a:spcBef>
              <a:spcAft>
                <a:spcPts val="0"/>
              </a:spcAft>
              <a:buNone/>
            </a:pPr>
            <a:r>
              <a:rPr lang="en" sz="2000">
                <a:solidFill>
                  <a:schemeClr val="dk1"/>
                </a:solidFill>
                <a:latin typeface="EB Garamond Medium"/>
                <a:ea typeface="EB Garamond Medium"/>
                <a:cs typeface="EB Garamond Medium"/>
                <a:sym typeface="EB Garamond Medium"/>
              </a:rPr>
              <a:t>As human visual inspection of the same could be very time consuming and could delay the production of the same.</a:t>
            </a:r>
            <a:endParaRPr sz="2000">
              <a:solidFill>
                <a:schemeClr val="dk1"/>
              </a:solidFill>
              <a:latin typeface="EB Garamond Medium"/>
              <a:ea typeface="EB Garamond Medium"/>
              <a:cs typeface="EB Garamond Medium"/>
              <a:sym typeface="EB Garamond Medium"/>
            </a:endParaRPr>
          </a:p>
          <a:p>
            <a:pPr marL="0" lvl="0" indent="0" algn="ctr" rtl="0">
              <a:spcBef>
                <a:spcPts val="0"/>
              </a:spcBef>
              <a:spcAft>
                <a:spcPts val="0"/>
              </a:spcAft>
              <a:buNone/>
            </a:pPr>
            <a:endParaRPr sz="2000">
              <a:latin typeface="EB Garamond Medium"/>
              <a:ea typeface="EB Garamond Medium"/>
              <a:cs typeface="EB Garamond Medium"/>
              <a:sym typeface="EB Garamond Medium"/>
            </a:endParaRPr>
          </a:p>
        </p:txBody>
      </p:sp>
      <p:sp>
        <p:nvSpPr>
          <p:cNvPr id="98" name="Google Shape;98;p15"/>
          <p:cNvSpPr txBox="1">
            <a:spLocks noGrp="1"/>
          </p:cNvSpPr>
          <p:nvPr>
            <p:ph type="body" idx="2"/>
          </p:nvPr>
        </p:nvSpPr>
        <p:spPr>
          <a:xfrm>
            <a:off x="4939500" y="1389325"/>
            <a:ext cx="3837000" cy="35337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2000">
                <a:latin typeface="EB Garamond Medium"/>
                <a:ea typeface="EB Garamond Medium"/>
                <a:cs typeface="EB Garamond Medium"/>
                <a:sym typeface="EB Garamond Medium"/>
              </a:rPr>
              <a:t>Our objective is to use image processing techniques to identify the defects and assure the quality of the textile.</a:t>
            </a:r>
            <a:endParaRPr sz="2000">
              <a:latin typeface="EB Garamond Medium"/>
              <a:ea typeface="EB Garamond Medium"/>
              <a:cs typeface="EB Garamond Medium"/>
              <a:sym typeface="EB Garamond Medium"/>
            </a:endParaRPr>
          </a:p>
          <a:p>
            <a:pPr marL="0" lvl="0" indent="0" algn="l" rtl="0">
              <a:spcBef>
                <a:spcPts val="1600"/>
              </a:spcBef>
              <a:spcAft>
                <a:spcPts val="1600"/>
              </a:spcAft>
              <a:buNone/>
            </a:pPr>
            <a:endParaRPr sz="2000">
              <a:latin typeface="EB Garamond Medium"/>
              <a:ea typeface="EB Garamond Medium"/>
              <a:cs typeface="EB Garamond Medium"/>
              <a:sym typeface="EB Garamond Medium"/>
            </a:endParaRPr>
          </a:p>
        </p:txBody>
      </p:sp>
      <p:sp>
        <p:nvSpPr>
          <p:cNvPr id="99" name="Google Shape;99;p15"/>
          <p:cNvSpPr txBox="1"/>
          <p:nvPr/>
        </p:nvSpPr>
        <p:spPr>
          <a:xfrm>
            <a:off x="5358000" y="39175"/>
            <a:ext cx="30000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u="sng">
                <a:solidFill>
                  <a:schemeClr val="lt1"/>
                </a:solidFill>
                <a:latin typeface="EB Garamond Medium"/>
                <a:ea typeface="EB Garamond Medium"/>
                <a:cs typeface="EB Garamond Medium"/>
                <a:sym typeface="EB Garamond Medium"/>
              </a:rPr>
              <a:t>Objective of  the project</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latin typeface="EB Garamond Medium"/>
                <a:ea typeface="EB Garamond Medium"/>
                <a:cs typeface="EB Garamond Medium"/>
                <a:sym typeface="EB Garamond Medium"/>
              </a:rPr>
              <a:t>Flow Diagram for Textile Defect Detection using Fourier Transform</a:t>
            </a:r>
            <a:endParaRPr u="sng">
              <a:latin typeface="EB Garamond Medium"/>
              <a:ea typeface="EB Garamond Medium"/>
              <a:cs typeface="EB Garamond Medium"/>
              <a:sym typeface="EB Garamond Medium"/>
            </a:endParaRPr>
          </a:p>
        </p:txBody>
      </p:sp>
      <p:sp>
        <p:nvSpPr>
          <p:cNvPr id="105" name="Google Shape;105;p16"/>
          <p:cNvSpPr/>
          <p:nvPr/>
        </p:nvSpPr>
        <p:spPr>
          <a:xfrm>
            <a:off x="768900" y="2571750"/>
            <a:ext cx="1758900" cy="607800"/>
          </a:xfrm>
          <a:prstGeom prst="homePlate">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ctr" rtl="0">
              <a:spcBef>
                <a:spcPts val="0"/>
              </a:spcBef>
              <a:spcAft>
                <a:spcPts val="0"/>
              </a:spcAft>
              <a:buNone/>
            </a:pPr>
            <a:r>
              <a:rPr lang="en" sz="1500">
                <a:solidFill>
                  <a:schemeClr val="lt1"/>
                </a:solidFill>
                <a:latin typeface="EB Garamond Medium"/>
                <a:ea typeface="EB Garamond Medium"/>
                <a:cs typeface="EB Garamond Medium"/>
                <a:sym typeface="EB Garamond Medium"/>
              </a:rPr>
              <a:t>Fabric Image</a:t>
            </a:r>
            <a:endParaRPr sz="1500">
              <a:solidFill>
                <a:schemeClr val="lt1"/>
              </a:solidFill>
              <a:latin typeface="EB Garamond Medium"/>
              <a:ea typeface="EB Garamond Medium"/>
              <a:cs typeface="EB Garamond Medium"/>
              <a:sym typeface="EB Garamond Medium"/>
            </a:endParaRPr>
          </a:p>
        </p:txBody>
      </p:sp>
      <p:sp>
        <p:nvSpPr>
          <p:cNvPr id="106" name="Google Shape;106;p16"/>
          <p:cNvSpPr/>
          <p:nvPr/>
        </p:nvSpPr>
        <p:spPr>
          <a:xfrm>
            <a:off x="2352301" y="2571750"/>
            <a:ext cx="1758900" cy="607800"/>
          </a:xfrm>
          <a:prstGeom prst="chevron">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ctr" rtl="0">
              <a:spcBef>
                <a:spcPts val="0"/>
              </a:spcBef>
              <a:spcAft>
                <a:spcPts val="0"/>
              </a:spcAft>
              <a:buNone/>
            </a:pPr>
            <a:r>
              <a:rPr lang="en" sz="1500">
                <a:solidFill>
                  <a:schemeClr val="lt1"/>
                </a:solidFill>
                <a:latin typeface="EB Garamond Medium"/>
                <a:ea typeface="EB Garamond Medium"/>
                <a:cs typeface="EB Garamond Medium"/>
                <a:sym typeface="EB Garamond Medium"/>
              </a:rPr>
              <a:t>Image Acquisition</a:t>
            </a:r>
            <a:endParaRPr sz="1100"/>
          </a:p>
        </p:txBody>
      </p:sp>
      <p:sp>
        <p:nvSpPr>
          <p:cNvPr id="107" name="Google Shape;107;p16"/>
          <p:cNvSpPr/>
          <p:nvPr/>
        </p:nvSpPr>
        <p:spPr>
          <a:xfrm>
            <a:off x="3921151" y="2571750"/>
            <a:ext cx="1758900" cy="607800"/>
          </a:xfrm>
          <a:prstGeom prst="chevron">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ctr" rtl="0">
              <a:spcBef>
                <a:spcPts val="0"/>
              </a:spcBef>
              <a:spcAft>
                <a:spcPts val="0"/>
              </a:spcAft>
              <a:buNone/>
            </a:pPr>
            <a:r>
              <a:rPr lang="en">
                <a:solidFill>
                  <a:schemeClr val="lt1"/>
                </a:solidFill>
                <a:latin typeface="EB Garamond Medium"/>
                <a:ea typeface="EB Garamond Medium"/>
                <a:cs typeface="EB Garamond Medium"/>
                <a:sym typeface="EB Garamond Medium"/>
              </a:rPr>
              <a:t>Histogram Equalization</a:t>
            </a:r>
            <a:endParaRPr sz="1000"/>
          </a:p>
        </p:txBody>
      </p:sp>
      <p:sp>
        <p:nvSpPr>
          <p:cNvPr id="108" name="Google Shape;108;p16"/>
          <p:cNvSpPr/>
          <p:nvPr/>
        </p:nvSpPr>
        <p:spPr>
          <a:xfrm>
            <a:off x="5479751" y="2571750"/>
            <a:ext cx="1758900" cy="607800"/>
          </a:xfrm>
          <a:prstGeom prst="chevron">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ctr" rtl="0">
              <a:spcBef>
                <a:spcPts val="0"/>
              </a:spcBef>
              <a:spcAft>
                <a:spcPts val="0"/>
              </a:spcAft>
              <a:buNone/>
            </a:pPr>
            <a:r>
              <a:rPr lang="en" sz="1500">
                <a:solidFill>
                  <a:schemeClr val="lt1"/>
                </a:solidFill>
                <a:latin typeface="EB Garamond Medium"/>
                <a:ea typeface="EB Garamond Medium"/>
                <a:cs typeface="EB Garamond Medium"/>
                <a:sym typeface="EB Garamond Medium"/>
              </a:rPr>
              <a:t>Fourier Transform</a:t>
            </a:r>
            <a:endParaRPr sz="1100"/>
          </a:p>
        </p:txBody>
      </p:sp>
      <p:sp>
        <p:nvSpPr>
          <p:cNvPr id="109" name="Google Shape;109;p16"/>
          <p:cNvSpPr/>
          <p:nvPr/>
        </p:nvSpPr>
        <p:spPr>
          <a:xfrm>
            <a:off x="7073401" y="2571750"/>
            <a:ext cx="1758900" cy="607800"/>
          </a:xfrm>
          <a:prstGeom prst="chevron">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ctr" rtl="0">
              <a:spcBef>
                <a:spcPts val="0"/>
              </a:spcBef>
              <a:spcAft>
                <a:spcPts val="0"/>
              </a:spcAft>
              <a:buNone/>
            </a:pPr>
            <a:r>
              <a:rPr lang="en" sz="1500">
                <a:solidFill>
                  <a:schemeClr val="lt1"/>
                </a:solidFill>
                <a:latin typeface="EB Garamond Medium"/>
                <a:ea typeface="EB Garamond Medium"/>
                <a:cs typeface="EB Garamond Medium"/>
                <a:sym typeface="EB Garamond Medium"/>
              </a:rPr>
              <a:t>Analysis</a:t>
            </a:r>
            <a:endParaRPr/>
          </a:p>
        </p:txBody>
      </p:sp>
      <p:sp>
        <p:nvSpPr>
          <p:cNvPr id="110" name="Google Shape;110;p16"/>
          <p:cNvSpPr txBox="1"/>
          <p:nvPr/>
        </p:nvSpPr>
        <p:spPr>
          <a:xfrm>
            <a:off x="658800" y="1673975"/>
            <a:ext cx="1693500" cy="6465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EB Garamond Medium"/>
                <a:ea typeface="EB Garamond Medium"/>
                <a:cs typeface="EB Garamond Medium"/>
                <a:sym typeface="EB Garamond Medium"/>
              </a:rPr>
              <a:t>Input Fabric Images from Dataset</a:t>
            </a:r>
            <a:endParaRPr sz="1500">
              <a:latin typeface="EB Garamond Medium"/>
              <a:ea typeface="EB Garamond Medium"/>
              <a:cs typeface="EB Garamond Medium"/>
              <a:sym typeface="EB Garamond Medium"/>
            </a:endParaRPr>
          </a:p>
        </p:txBody>
      </p:sp>
      <p:sp>
        <p:nvSpPr>
          <p:cNvPr id="111" name="Google Shape;111;p16"/>
          <p:cNvSpPr txBox="1"/>
          <p:nvPr/>
        </p:nvSpPr>
        <p:spPr>
          <a:xfrm>
            <a:off x="2276100" y="3430825"/>
            <a:ext cx="1693500" cy="1108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EB Garamond Medium"/>
                <a:ea typeface="EB Garamond Medium"/>
                <a:cs typeface="EB Garamond Medium"/>
                <a:sym typeface="EB Garamond Medium"/>
              </a:rPr>
              <a:t>Transforms real-world optical image into an array of numerical data</a:t>
            </a:r>
            <a:endParaRPr sz="1500">
              <a:latin typeface="EB Garamond Medium"/>
              <a:ea typeface="EB Garamond Medium"/>
              <a:cs typeface="EB Garamond Medium"/>
              <a:sym typeface="EB Garamond Medium"/>
            </a:endParaRPr>
          </a:p>
        </p:txBody>
      </p:sp>
      <p:sp>
        <p:nvSpPr>
          <p:cNvPr id="112" name="Google Shape;112;p16"/>
          <p:cNvSpPr txBox="1"/>
          <p:nvPr/>
        </p:nvSpPr>
        <p:spPr>
          <a:xfrm>
            <a:off x="3877650" y="1240675"/>
            <a:ext cx="1693500" cy="1108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EB Garamond Medium"/>
                <a:ea typeface="EB Garamond Medium"/>
                <a:cs typeface="EB Garamond Medium"/>
                <a:sym typeface="EB Garamond Medium"/>
              </a:rPr>
              <a:t>Processing technique used to improve contrast of an image</a:t>
            </a:r>
            <a:endParaRPr sz="1500">
              <a:latin typeface="EB Garamond Medium"/>
              <a:ea typeface="EB Garamond Medium"/>
              <a:cs typeface="EB Garamond Medium"/>
              <a:sym typeface="EB Garamond Medium"/>
            </a:endParaRPr>
          </a:p>
        </p:txBody>
      </p:sp>
      <p:sp>
        <p:nvSpPr>
          <p:cNvPr id="113" name="Google Shape;113;p16"/>
          <p:cNvSpPr txBox="1"/>
          <p:nvPr/>
        </p:nvSpPr>
        <p:spPr>
          <a:xfrm>
            <a:off x="5479750" y="3402425"/>
            <a:ext cx="1693500" cy="877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EB Garamond Medium"/>
                <a:ea typeface="EB Garamond Medium"/>
                <a:cs typeface="EB Garamond Medium"/>
                <a:sym typeface="EB Garamond Medium"/>
              </a:rPr>
              <a:t>Decomposes image into its sine and cosine components</a:t>
            </a:r>
            <a:endParaRPr sz="1500">
              <a:latin typeface="EB Garamond Medium"/>
              <a:ea typeface="EB Garamond Medium"/>
              <a:cs typeface="EB Garamond Medium"/>
              <a:sym typeface="EB Garamond Medium"/>
            </a:endParaRPr>
          </a:p>
        </p:txBody>
      </p:sp>
      <p:sp>
        <p:nvSpPr>
          <p:cNvPr id="114" name="Google Shape;114;p16"/>
          <p:cNvSpPr txBox="1"/>
          <p:nvPr/>
        </p:nvSpPr>
        <p:spPr>
          <a:xfrm>
            <a:off x="7096500" y="1240675"/>
            <a:ext cx="1693500" cy="1108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EB Garamond Medium"/>
                <a:ea typeface="EB Garamond Medium"/>
                <a:cs typeface="EB Garamond Medium"/>
                <a:sym typeface="EB Garamond Medium"/>
              </a:rPr>
              <a:t>Observing the differences in images of each class type</a:t>
            </a:r>
            <a:endParaRPr sz="1500">
              <a:latin typeface="EB Garamond Medium"/>
              <a:ea typeface="EB Garamond Medium"/>
              <a:cs typeface="EB Garamond Medium"/>
              <a:sym typeface="EB Garamond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7" descr="Background pointer shape in timeline graphic"/>
          <p:cNvSpPr/>
          <p:nvPr/>
        </p:nvSpPr>
        <p:spPr>
          <a:xfrm>
            <a:off x="340934" y="2199000"/>
            <a:ext cx="1872300" cy="745500"/>
          </a:xfrm>
          <a:prstGeom prst="homePlate">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20" name="Google Shape;120;p17"/>
          <p:cNvSpPr txBox="1">
            <a:spLocks noGrp="1"/>
          </p:cNvSpPr>
          <p:nvPr>
            <p:ph type="body" idx="4294967295"/>
          </p:nvPr>
        </p:nvSpPr>
        <p:spPr>
          <a:xfrm>
            <a:off x="340923" y="2336550"/>
            <a:ext cx="1455600" cy="470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500">
                <a:solidFill>
                  <a:schemeClr val="lt1"/>
                </a:solidFill>
                <a:latin typeface="EB Garamond Medium"/>
                <a:ea typeface="EB Garamond Medium"/>
                <a:cs typeface="EB Garamond Medium"/>
                <a:sym typeface="EB Garamond Medium"/>
              </a:rPr>
              <a:t>Fabric Image</a:t>
            </a:r>
            <a:endParaRPr sz="1500">
              <a:solidFill>
                <a:schemeClr val="lt1"/>
              </a:solidFill>
              <a:latin typeface="EB Garamond Medium"/>
              <a:ea typeface="EB Garamond Medium"/>
              <a:cs typeface="EB Garamond Medium"/>
              <a:sym typeface="EB Garamond Medium"/>
            </a:endParaRPr>
          </a:p>
        </p:txBody>
      </p:sp>
      <p:grpSp>
        <p:nvGrpSpPr>
          <p:cNvPr id="121" name="Google Shape;121;p17"/>
          <p:cNvGrpSpPr/>
          <p:nvPr/>
        </p:nvGrpSpPr>
        <p:grpSpPr>
          <a:xfrm>
            <a:off x="969270" y="1610215"/>
            <a:ext cx="198900" cy="593656"/>
            <a:chOff x="777447" y="1610215"/>
            <a:chExt cx="198900" cy="593656"/>
          </a:xfrm>
        </p:grpSpPr>
        <p:cxnSp>
          <p:nvCxnSpPr>
            <p:cNvPr id="122" name="Google Shape;122;p17"/>
            <p:cNvCxnSpPr/>
            <p:nvPr/>
          </p:nvCxnSpPr>
          <p:spPr>
            <a:xfrm>
              <a:off x="876909" y="1649171"/>
              <a:ext cx="0" cy="554700"/>
            </a:xfrm>
            <a:prstGeom prst="straightConnector1">
              <a:avLst/>
            </a:prstGeom>
            <a:noFill/>
            <a:ln w="9525" cap="flat" cmpd="sng">
              <a:solidFill>
                <a:schemeClr val="dk2"/>
              </a:solidFill>
              <a:prstDash val="solid"/>
              <a:round/>
              <a:headEnd type="none" w="sm" len="sm"/>
              <a:tailEnd type="none" w="sm" len="sm"/>
            </a:ln>
          </p:spPr>
        </p:cxnSp>
        <p:sp>
          <p:nvSpPr>
            <p:cNvPr id="123" name="Google Shape;123;p17"/>
            <p:cNvSpPr/>
            <p:nvPr/>
          </p:nvSpPr>
          <p:spPr>
            <a:xfrm>
              <a:off x="777447"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7"/>
          <p:cNvSpPr txBox="1">
            <a:spLocks noGrp="1"/>
          </p:cNvSpPr>
          <p:nvPr>
            <p:ph type="body" idx="4294967295"/>
          </p:nvPr>
        </p:nvSpPr>
        <p:spPr>
          <a:xfrm>
            <a:off x="318375" y="385667"/>
            <a:ext cx="2242800" cy="906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a:solidFill>
                  <a:srgbClr val="000000"/>
                </a:solidFill>
                <a:latin typeface="EB Garamond Medium"/>
                <a:ea typeface="EB Garamond Medium"/>
                <a:cs typeface="EB Garamond Medium"/>
                <a:sym typeface="EB Garamond Medium"/>
              </a:rPr>
              <a:t>Input Fabric Images from Dataset</a:t>
            </a:r>
            <a:endParaRPr sz="1500">
              <a:solidFill>
                <a:srgbClr val="000000"/>
              </a:solidFill>
              <a:latin typeface="EB Garamond Medium"/>
              <a:ea typeface="EB Garamond Medium"/>
              <a:cs typeface="EB Garamond Medium"/>
              <a:sym typeface="EB Garamond Medium"/>
            </a:endParaRPr>
          </a:p>
          <a:p>
            <a:pPr marL="0" lvl="0" indent="0" algn="l" rtl="0">
              <a:spcBef>
                <a:spcPts val="0"/>
              </a:spcBef>
              <a:spcAft>
                <a:spcPts val="1600"/>
              </a:spcAft>
              <a:buNone/>
            </a:pPr>
            <a:endParaRPr sz="1600"/>
          </a:p>
        </p:txBody>
      </p:sp>
      <p:sp>
        <p:nvSpPr>
          <p:cNvPr id="125" name="Google Shape;125;p17" descr="Background pointer shape in timeline graphic"/>
          <p:cNvSpPr/>
          <p:nvPr/>
        </p:nvSpPr>
        <p:spPr>
          <a:xfrm>
            <a:off x="1817054"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26" name="Google Shape;126;p17"/>
          <p:cNvSpPr txBox="1">
            <a:spLocks noGrp="1"/>
          </p:cNvSpPr>
          <p:nvPr>
            <p:ph type="body" idx="4294967295"/>
          </p:nvPr>
        </p:nvSpPr>
        <p:spPr>
          <a:xfrm>
            <a:off x="2126317"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500">
                <a:solidFill>
                  <a:schemeClr val="lt1"/>
                </a:solidFill>
                <a:latin typeface="EB Garamond Medium"/>
                <a:ea typeface="EB Garamond Medium"/>
                <a:cs typeface="EB Garamond Medium"/>
                <a:sym typeface="EB Garamond Medium"/>
              </a:rPr>
              <a:t>Image Acquisition</a:t>
            </a:r>
            <a:endParaRPr sz="1600">
              <a:solidFill>
                <a:schemeClr val="lt1"/>
              </a:solidFill>
            </a:endParaRPr>
          </a:p>
        </p:txBody>
      </p:sp>
      <p:grpSp>
        <p:nvGrpSpPr>
          <p:cNvPr id="127" name="Google Shape;127;p17"/>
          <p:cNvGrpSpPr/>
          <p:nvPr/>
        </p:nvGrpSpPr>
        <p:grpSpPr>
          <a:xfrm>
            <a:off x="2684632" y="2938958"/>
            <a:ext cx="198900" cy="593656"/>
            <a:chOff x="2223534" y="2938958"/>
            <a:chExt cx="198900" cy="593656"/>
          </a:xfrm>
        </p:grpSpPr>
        <p:cxnSp>
          <p:nvCxnSpPr>
            <p:cNvPr id="128" name="Google Shape;128;p17"/>
            <p:cNvCxnSpPr/>
            <p:nvPr/>
          </p:nvCxnSpPr>
          <p:spPr>
            <a:xfrm rot="10800000">
              <a:off x="2322997" y="2938958"/>
              <a:ext cx="0" cy="554700"/>
            </a:xfrm>
            <a:prstGeom prst="straightConnector1">
              <a:avLst/>
            </a:prstGeom>
            <a:noFill/>
            <a:ln w="9525" cap="flat" cmpd="sng">
              <a:solidFill>
                <a:schemeClr val="dk2"/>
              </a:solidFill>
              <a:prstDash val="solid"/>
              <a:round/>
              <a:headEnd type="none" w="sm" len="sm"/>
              <a:tailEnd type="none" w="sm" len="sm"/>
            </a:ln>
          </p:spPr>
        </p:cxnSp>
        <p:sp>
          <p:nvSpPr>
            <p:cNvPr id="129" name="Google Shape;129;p17"/>
            <p:cNvSpPr/>
            <p:nvPr/>
          </p:nvSpPr>
          <p:spPr>
            <a:xfrm rot="10800000" flipH="1">
              <a:off x="2223534" y="3333714"/>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17"/>
          <p:cNvSpPr txBox="1">
            <a:spLocks noGrp="1"/>
          </p:cNvSpPr>
          <p:nvPr>
            <p:ph type="body" idx="4294967295"/>
          </p:nvPr>
        </p:nvSpPr>
        <p:spPr>
          <a:xfrm>
            <a:off x="1244337" y="3757725"/>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a:solidFill>
                  <a:srgbClr val="000000"/>
                </a:solidFill>
                <a:latin typeface="EB Garamond Medium"/>
                <a:ea typeface="EB Garamond Medium"/>
                <a:cs typeface="EB Garamond Medium"/>
                <a:sym typeface="EB Garamond Medium"/>
              </a:rPr>
              <a:t>Storing the real life image into an array </a:t>
            </a:r>
            <a:endParaRPr sz="1500">
              <a:solidFill>
                <a:srgbClr val="000000"/>
              </a:solidFill>
              <a:latin typeface="EB Garamond Medium"/>
              <a:ea typeface="EB Garamond Medium"/>
              <a:cs typeface="EB Garamond Medium"/>
              <a:sym typeface="EB Garamond Medium"/>
            </a:endParaRPr>
          </a:p>
        </p:txBody>
      </p:sp>
      <p:sp>
        <p:nvSpPr>
          <p:cNvPr id="131" name="Google Shape;131;p17" descr="Background pointer shape in timeline graphic"/>
          <p:cNvSpPr/>
          <p:nvPr/>
        </p:nvSpPr>
        <p:spPr>
          <a:xfrm>
            <a:off x="347197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32" name="Google Shape;132;p17"/>
          <p:cNvSpPr txBox="1">
            <a:spLocks noGrp="1"/>
          </p:cNvSpPr>
          <p:nvPr>
            <p:ph type="body" idx="4294967295"/>
          </p:nvPr>
        </p:nvSpPr>
        <p:spPr>
          <a:xfrm>
            <a:off x="3767755"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a:solidFill>
                  <a:schemeClr val="lt1"/>
                </a:solidFill>
                <a:latin typeface="EB Garamond Medium"/>
                <a:ea typeface="EB Garamond Medium"/>
                <a:cs typeface="EB Garamond Medium"/>
                <a:sym typeface="EB Garamond Medium"/>
              </a:rPr>
              <a:t>Histogram Equalization</a:t>
            </a:r>
            <a:endParaRPr sz="1600">
              <a:solidFill>
                <a:schemeClr val="lt1"/>
              </a:solidFill>
            </a:endParaRPr>
          </a:p>
        </p:txBody>
      </p:sp>
      <p:grpSp>
        <p:nvGrpSpPr>
          <p:cNvPr id="133" name="Google Shape;133;p17"/>
          <p:cNvGrpSpPr/>
          <p:nvPr/>
        </p:nvGrpSpPr>
        <p:grpSpPr>
          <a:xfrm>
            <a:off x="4319545" y="1610215"/>
            <a:ext cx="198900" cy="593656"/>
            <a:chOff x="3918084" y="1610215"/>
            <a:chExt cx="198900" cy="593656"/>
          </a:xfrm>
        </p:grpSpPr>
        <p:cxnSp>
          <p:nvCxnSpPr>
            <p:cNvPr id="134" name="Google Shape;134;p17"/>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135" name="Google Shape;135;p17"/>
            <p:cNvSpPr/>
            <p:nvPr/>
          </p:nvSpPr>
          <p:spPr>
            <a:xfrm>
              <a:off x="3918084"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17"/>
          <p:cNvSpPr txBox="1">
            <a:spLocks noGrp="1"/>
          </p:cNvSpPr>
          <p:nvPr>
            <p:ph type="body" idx="4294967295"/>
          </p:nvPr>
        </p:nvSpPr>
        <p:spPr>
          <a:xfrm>
            <a:off x="3304094" y="385667"/>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a:solidFill>
                  <a:srgbClr val="000000"/>
                </a:solidFill>
                <a:latin typeface="EB Garamond Medium"/>
                <a:ea typeface="EB Garamond Medium"/>
                <a:cs typeface="EB Garamond Medium"/>
                <a:sym typeface="EB Garamond Medium"/>
              </a:rPr>
              <a:t>A technique used for </a:t>
            </a:r>
            <a:r>
              <a:rPr lang="en" sz="1500">
                <a:solidFill>
                  <a:srgbClr val="000000"/>
                </a:solidFill>
                <a:highlight>
                  <a:srgbClr val="FFFFFF"/>
                </a:highlight>
                <a:latin typeface="EB Garamond Medium"/>
                <a:ea typeface="EB Garamond Medium"/>
                <a:cs typeface="EB Garamond Medium"/>
                <a:sym typeface="EB Garamond Medium"/>
              </a:rPr>
              <a:t> </a:t>
            </a:r>
            <a:r>
              <a:rPr lang="en" sz="1500">
                <a:solidFill>
                  <a:srgbClr val="000000"/>
                </a:solidFill>
                <a:highlight>
                  <a:srgbClr val="FFFFFF"/>
                </a:highlight>
                <a:uFill>
                  <a:noFill/>
                </a:uFill>
                <a:latin typeface="EB Garamond Medium"/>
                <a:ea typeface="EB Garamond Medium"/>
                <a:cs typeface="EB Garamond Medium"/>
                <a:sym typeface="EB Garamond Medium"/>
                <a:hlinkClick r:id="rId3">
                  <a:extLst>
                    <a:ext uri="{A12FA001-AC4F-418D-AE19-62706E023703}">
                      <ahyp:hlinkClr xmlns:ahyp="http://schemas.microsoft.com/office/drawing/2018/hyperlinkcolor" val="tx"/>
                    </a:ext>
                  </a:extLst>
                </a:hlinkClick>
              </a:rPr>
              <a:t>contrast</a:t>
            </a:r>
            <a:r>
              <a:rPr lang="en" sz="1500">
                <a:solidFill>
                  <a:srgbClr val="000000"/>
                </a:solidFill>
                <a:highlight>
                  <a:srgbClr val="FFFFFF"/>
                </a:highlight>
                <a:latin typeface="EB Garamond Medium"/>
                <a:ea typeface="EB Garamond Medium"/>
                <a:cs typeface="EB Garamond Medium"/>
                <a:sym typeface="EB Garamond Medium"/>
              </a:rPr>
              <a:t> adjustment using the </a:t>
            </a:r>
            <a:r>
              <a:rPr lang="en" sz="1500">
                <a:solidFill>
                  <a:srgbClr val="000000"/>
                </a:solidFill>
                <a:highlight>
                  <a:srgbClr val="FFFFFF"/>
                </a:highlight>
                <a:uFill>
                  <a:noFill/>
                </a:uFill>
                <a:latin typeface="EB Garamond Medium"/>
                <a:ea typeface="EB Garamond Medium"/>
                <a:cs typeface="EB Garamond Medium"/>
                <a:sym typeface="EB Garamond Medium"/>
                <a:hlinkClick r:id="rId4">
                  <a:extLst>
                    <a:ext uri="{A12FA001-AC4F-418D-AE19-62706E023703}">
                      <ahyp:hlinkClr xmlns:ahyp="http://schemas.microsoft.com/office/drawing/2018/hyperlinkcolor" val="tx"/>
                    </a:ext>
                  </a:extLst>
                </a:hlinkClick>
              </a:rPr>
              <a:t>image</a:t>
            </a:r>
            <a:r>
              <a:rPr lang="en" sz="1500">
                <a:solidFill>
                  <a:srgbClr val="000000"/>
                </a:solidFill>
                <a:highlight>
                  <a:srgbClr val="FFFFFF"/>
                </a:highlight>
                <a:latin typeface="EB Garamond Medium"/>
                <a:ea typeface="EB Garamond Medium"/>
                <a:cs typeface="EB Garamond Medium"/>
                <a:sym typeface="EB Garamond Medium"/>
              </a:rPr>
              <a:t>'s </a:t>
            </a:r>
            <a:r>
              <a:rPr lang="en" sz="1500">
                <a:solidFill>
                  <a:srgbClr val="000000"/>
                </a:solidFill>
                <a:highlight>
                  <a:srgbClr val="FFFFFF"/>
                </a:highlight>
                <a:uFill>
                  <a:noFill/>
                </a:uFill>
                <a:latin typeface="EB Garamond Medium"/>
                <a:ea typeface="EB Garamond Medium"/>
                <a:cs typeface="EB Garamond Medium"/>
                <a:sym typeface="EB Garamond Medium"/>
                <a:hlinkClick r:id="rId5">
                  <a:extLst>
                    <a:ext uri="{A12FA001-AC4F-418D-AE19-62706E023703}">
                      <ahyp:hlinkClr xmlns:ahyp="http://schemas.microsoft.com/office/drawing/2018/hyperlinkcolor" val="tx"/>
                    </a:ext>
                  </a:extLst>
                </a:hlinkClick>
              </a:rPr>
              <a:t>histogram</a:t>
            </a:r>
            <a:endParaRPr sz="1500">
              <a:solidFill>
                <a:srgbClr val="000000"/>
              </a:solidFill>
              <a:latin typeface="EB Garamond Medium"/>
              <a:ea typeface="EB Garamond Medium"/>
              <a:cs typeface="EB Garamond Medium"/>
              <a:sym typeface="EB Garamond Medium"/>
            </a:endParaRPr>
          </a:p>
        </p:txBody>
      </p:sp>
      <p:sp>
        <p:nvSpPr>
          <p:cNvPr id="137" name="Google Shape;137;p17" descr="Background pointer shape in timeline graphic"/>
          <p:cNvSpPr/>
          <p:nvPr/>
        </p:nvSpPr>
        <p:spPr>
          <a:xfrm>
            <a:off x="512689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38" name="Google Shape;138;p17"/>
          <p:cNvSpPr txBox="1">
            <a:spLocks noGrp="1"/>
          </p:cNvSpPr>
          <p:nvPr>
            <p:ph type="body" idx="4294967295"/>
          </p:nvPr>
        </p:nvSpPr>
        <p:spPr>
          <a:xfrm>
            <a:off x="5659537" y="2336550"/>
            <a:ext cx="1315500" cy="470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500">
                <a:solidFill>
                  <a:schemeClr val="lt1"/>
                </a:solidFill>
                <a:latin typeface="EB Garamond Medium"/>
                <a:ea typeface="EB Garamond Medium"/>
                <a:cs typeface="EB Garamond Medium"/>
                <a:sym typeface="EB Garamond Medium"/>
              </a:rPr>
              <a:t>Morphology</a:t>
            </a:r>
            <a:endParaRPr sz="1500">
              <a:solidFill>
                <a:schemeClr val="lt1"/>
              </a:solidFill>
              <a:latin typeface="EB Garamond Medium"/>
              <a:ea typeface="EB Garamond Medium"/>
              <a:cs typeface="EB Garamond Medium"/>
              <a:sym typeface="EB Garamond Medium"/>
            </a:endParaRPr>
          </a:p>
        </p:txBody>
      </p:sp>
      <p:grpSp>
        <p:nvGrpSpPr>
          <p:cNvPr id="139" name="Google Shape;139;p17"/>
          <p:cNvGrpSpPr/>
          <p:nvPr/>
        </p:nvGrpSpPr>
        <p:grpSpPr>
          <a:xfrm>
            <a:off x="5973070" y="2938958"/>
            <a:ext cx="198900" cy="593656"/>
            <a:chOff x="5958946" y="2938958"/>
            <a:chExt cx="198900" cy="593656"/>
          </a:xfrm>
        </p:grpSpPr>
        <p:cxnSp>
          <p:nvCxnSpPr>
            <p:cNvPr id="140" name="Google Shape;140;p17"/>
            <p:cNvCxnSpPr/>
            <p:nvPr/>
          </p:nvCxnSpPr>
          <p:spPr>
            <a:xfrm rot="10800000">
              <a:off x="6058409" y="2938958"/>
              <a:ext cx="0" cy="554700"/>
            </a:xfrm>
            <a:prstGeom prst="straightConnector1">
              <a:avLst/>
            </a:prstGeom>
            <a:noFill/>
            <a:ln w="9525" cap="flat" cmpd="sng">
              <a:solidFill>
                <a:schemeClr val="dk2"/>
              </a:solidFill>
              <a:prstDash val="solid"/>
              <a:round/>
              <a:headEnd type="none" w="sm" len="sm"/>
              <a:tailEnd type="none" w="sm" len="sm"/>
            </a:ln>
          </p:spPr>
        </p:cxnSp>
        <p:sp>
          <p:nvSpPr>
            <p:cNvPr id="141" name="Google Shape;141;p17"/>
            <p:cNvSpPr/>
            <p:nvPr/>
          </p:nvSpPr>
          <p:spPr>
            <a:xfrm rot="10800000" flipH="1">
              <a:off x="5958946" y="3333714"/>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17"/>
          <p:cNvSpPr txBox="1">
            <a:spLocks noGrp="1"/>
          </p:cNvSpPr>
          <p:nvPr>
            <p:ph type="body" idx="4294967295"/>
          </p:nvPr>
        </p:nvSpPr>
        <p:spPr>
          <a:xfrm>
            <a:off x="5126902" y="3757725"/>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a:solidFill>
                  <a:srgbClr val="202122"/>
                </a:solidFill>
                <a:highlight>
                  <a:schemeClr val="lt1"/>
                </a:highlight>
                <a:latin typeface="EB Garamond Medium"/>
                <a:ea typeface="EB Garamond Medium"/>
                <a:cs typeface="EB Garamond Medium"/>
                <a:sym typeface="EB Garamond Medium"/>
              </a:rPr>
              <a:t>Image processing operations that process images based on shapes</a:t>
            </a:r>
            <a:endParaRPr sz="1900">
              <a:solidFill>
                <a:srgbClr val="202122"/>
              </a:solidFill>
              <a:highlight>
                <a:schemeClr val="lt1"/>
              </a:highlight>
              <a:latin typeface="EB Garamond Medium"/>
              <a:ea typeface="EB Garamond Medium"/>
              <a:cs typeface="EB Garamond Medium"/>
              <a:sym typeface="EB Garamond Medium"/>
            </a:endParaRPr>
          </a:p>
        </p:txBody>
      </p:sp>
      <p:sp>
        <p:nvSpPr>
          <p:cNvPr id="143" name="Google Shape;143;p17" descr="Background pointer shape in timeline graphic"/>
          <p:cNvSpPr/>
          <p:nvPr/>
        </p:nvSpPr>
        <p:spPr>
          <a:xfrm>
            <a:off x="678181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44" name="Google Shape;144;p17"/>
          <p:cNvSpPr txBox="1">
            <a:spLocks noGrp="1"/>
          </p:cNvSpPr>
          <p:nvPr>
            <p:ph type="body" idx="4294967295"/>
          </p:nvPr>
        </p:nvSpPr>
        <p:spPr>
          <a:xfrm>
            <a:off x="7111512"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a:solidFill>
                  <a:schemeClr val="lt1"/>
                </a:solidFill>
              </a:rPr>
              <a:t>Analysis</a:t>
            </a:r>
            <a:endParaRPr sz="1600">
              <a:solidFill>
                <a:schemeClr val="lt1"/>
              </a:solidFill>
            </a:endParaRPr>
          </a:p>
        </p:txBody>
      </p:sp>
      <p:grpSp>
        <p:nvGrpSpPr>
          <p:cNvPr id="145" name="Google Shape;145;p17"/>
          <p:cNvGrpSpPr/>
          <p:nvPr/>
        </p:nvGrpSpPr>
        <p:grpSpPr>
          <a:xfrm>
            <a:off x="7669807" y="1610215"/>
            <a:ext cx="198900" cy="593656"/>
            <a:chOff x="3918084" y="1610215"/>
            <a:chExt cx="198900" cy="593656"/>
          </a:xfrm>
        </p:grpSpPr>
        <p:cxnSp>
          <p:nvCxnSpPr>
            <p:cNvPr id="146" name="Google Shape;146;p17"/>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147" name="Google Shape;147;p17"/>
            <p:cNvSpPr/>
            <p:nvPr/>
          </p:nvSpPr>
          <p:spPr>
            <a:xfrm>
              <a:off x="3918084"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8"/>
          <p:cNvSpPr txBox="1">
            <a:spLocks noGrp="1"/>
          </p:cNvSpPr>
          <p:nvPr>
            <p:ph type="title"/>
          </p:nvPr>
        </p:nvSpPr>
        <p:spPr>
          <a:xfrm>
            <a:off x="312550" y="2178900"/>
            <a:ext cx="4045200" cy="78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u="sng">
                <a:latin typeface="EB Garamond Medium"/>
                <a:ea typeface="EB Garamond Medium"/>
                <a:cs typeface="EB Garamond Medium"/>
                <a:sym typeface="EB Garamond Medium"/>
              </a:rPr>
              <a:t>Description</a:t>
            </a:r>
            <a:endParaRPr sz="3000" u="sng">
              <a:latin typeface="EB Garamond Medium"/>
              <a:ea typeface="EB Garamond Medium"/>
              <a:cs typeface="EB Garamond Medium"/>
              <a:sym typeface="EB Garamond Medium"/>
            </a:endParaRPr>
          </a:p>
        </p:txBody>
      </p:sp>
      <p:sp>
        <p:nvSpPr>
          <p:cNvPr id="153" name="Google Shape;153;p18"/>
          <p:cNvSpPr txBox="1">
            <a:spLocks noGrp="1"/>
          </p:cNvSpPr>
          <p:nvPr>
            <p:ph type="body" idx="2"/>
          </p:nvPr>
        </p:nvSpPr>
        <p:spPr>
          <a:xfrm>
            <a:off x="4731300" y="157850"/>
            <a:ext cx="4285800" cy="478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EB Garamond Medium"/>
                <a:ea typeface="EB Garamond Medium"/>
                <a:cs typeface="EB Garamond Medium"/>
                <a:sym typeface="EB Garamond Medium"/>
              </a:rPr>
              <a:t>The dataset used is a public dataset, and has one set of 32x32 and another of 64x64 images; each set having a total of 48000 training and testing images.</a:t>
            </a:r>
            <a:endParaRPr sz="1900">
              <a:latin typeface="EB Garamond Medium"/>
              <a:ea typeface="EB Garamond Medium"/>
              <a:cs typeface="EB Garamond Medium"/>
              <a:sym typeface="EB Garamond Medium"/>
            </a:endParaRPr>
          </a:p>
          <a:p>
            <a:pPr marL="0" lvl="0" indent="0" algn="l" rtl="0">
              <a:spcBef>
                <a:spcPts val="1600"/>
              </a:spcBef>
              <a:spcAft>
                <a:spcPts val="0"/>
              </a:spcAft>
              <a:buNone/>
            </a:pPr>
            <a:r>
              <a:rPr lang="en" sz="1900">
                <a:latin typeface="EB Garamond Medium"/>
                <a:ea typeface="EB Garamond Medium"/>
                <a:cs typeface="EB Garamond Medium"/>
                <a:sym typeface="EB Garamond Medium"/>
              </a:rPr>
              <a:t>The classes are - good, colour, cut, hole, metal contaminations &amp; thread.</a:t>
            </a:r>
            <a:endParaRPr sz="1900">
              <a:latin typeface="EB Garamond Medium"/>
              <a:ea typeface="EB Garamond Medium"/>
              <a:cs typeface="EB Garamond Medium"/>
              <a:sym typeface="EB Garamond Medium"/>
            </a:endParaRPr>
          </a:p>
          <a:p>
            <a:pPr marL="0" lvl="0" indent="0" algn="l" rtl="0">
              <a:spcBef>
                <a:spcPts val="1600"/>
              </a:spcBef>
              <a:spcAft>
                <a:spcPts val="0"/>
              </a:spcAft>
              <a:buNone/>
            </a:pPr>
            <a:r>
              <a:rPr lang="en" sz="1900">
                <a:latin typeface="EB Garamond Medium"/>
                <a:ea typeface="EB Garamond Medium"/>
                <a:cs typeface="EB Garamond Medium"/>
                <a:sym typeface="EB Garamond Medium"/>
              </a:rPr>
              <a:t>We, here use 2 methods - Fourier transform &amp; Morphology</a:t>
            </a:r>
            <a:endParaRPr sz="1900">
              <a:latin typeface="EB Garamond Medium"/>
              <a:ea typeface="EB Garamond Medium"/>
              <a:cs typeface="EB Garamond Medium"/>
              <a:sym typeface="EB Garamond Medium"/>
            </a:endParaRPr>
          </a:p>
          <a:p>
            <a:pPr marL="0" lvl="0" indent="0" algn="l" rtl="0">
              <a:spcBef>
                <a:spcPts val="1600"/>
              </a:spcBef>
              <a:spcAft>
                <a:spcPts val="1600"/>
              </a:spcAft>
              <a:buNone/>
            </a:pPr>
            <a:r>
              <a:rPr lang="en" sz="1900">
                <a:latin typeface="EB Garamond Medium"/>
                <a:ea typeface="EB Garamond Medium"/>
                <a:cs typeface="EB Garamond Medium"/>
                <a:sym typeface="EB Garamond Medium"/>
              </a:rPr>
              <a:t>5 images from each class of the training dataset of 32x32 images has been taken and observations have been made accordingly.</a:t>
            </a:r>
            <a:endParaRPr sz="1900">
              <a:latin typeface="EB Garamond Medium"/>
              <a:ea typeface="EB Garamond Medium"/>
              <a:cs typeface="EB Garamond Medium"/>
              <a:sym typeface="EB Garamond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a:latin typeface="EB Garamond Medium"/>
                <a:ea typeface="EB Garamond Medium"/>
                <a:cs typeface="EB Garamond Medium"/>
                <a:sym typeface="EB Garamond Medium"/>
              </a:rPr>
              <a:t>Implementation : Fourier Transform</a:t>
            </a:r>
            <a:endParaRPr u="sng">
              <a:latin typeface="EB Garamond Medium"/>
              <a:ea typeface="EB Garamond Medium"/>
              <a:cs typeface="EB Garamond Medium"/>
              <a:sym typeface="EB Garamond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EB Garamond Medium"/>
                <a:ea typeface="EB Garamond Medium"/>
                <a:cs typeface="EB Garamond Medium"/>
                <a:sym typeface="EB Garamond Medium"/>
              </a:rPr>
              <a:t>Fourier transform is a salient Image Processing tool that is used to convert images into frequency domain. </a:t>
            </a:r>
            <a:endParaRPr>
              <a:latin typeface="EB Garamond Medium"/>
              <a:ea typeface="EB Garamond Medium"/>
              <a:cs typeface="EB Garamond Medium"/>
              <a:sym typeface="EB Garamond Medium"/>
            </a:endParaRPr>
          </a:p>
          <a:p>
            <a:pPr marL="0" lvl="0" indent="0" algn="l" rtl="0">
              <a:spcBef>
                <a:spcPts val="1600"/>
              </a:spcBef>
              <a:spcAft>
                <a:spcPts val="0"/>
              </a:spcAft>
              <a:buNone/>
            </a:pPr>
            <a:r>
              <a:rPr lang="en">
                <a:latin typeface="EB Garamond Medium"/>
                <a:ea typeface="EB Garamond Medium"/>
                <a:cs typeface="EB Garamond Medium"/>
                <a:sym typeface="EB Garamond Medium"/>
              </a:rPr>
              <a:t>The spatial frequency directly relates with the brightness of the image. The magnitude of the sinusoid directly relates with the contrast.</a:t>
            </a:r>
            <a:endParaRPr>
              <a:latin typeface="EB Garamond Medium"/>
              <a:ea typeface="EB Garamond Medium"/>
              <a:cs typeface="EB Garamond Medium"/>
              <a:sym typeface="EB Garamond Medium"/>
            </a:endParaRPr>
          </a:p>
          <a:p>
            <a:pPr marL="0" lvl="0" indent="0" algn="l" rtl="0">
              <a:spcBef>
                <a:spcPts val="1600"/>
              </a:spcBef>
              <a:spcAft>
                <a:spcPts val="1600"/>
              </a:spcAft>
              <a:buNone/>
            </a:pPr>
            <a:r>
              <a:rPr lang="en">
                <a:latin typeface="EB Garamond Medium"/>
                <a:ea typeface="EB Garamond Medium"/>
                <a:cs typeface="EB Garamond Medium"/>
                <a:sym typeface="EB Garamond Medium"/>
              </a:rPr>
              <a:t>The Fourier Transform is used in a wide range of applications, such as image analysis, image filtering, image reconstruction and image compression.</a:t>
            </a:r>
            <a:endParaRPr>
              <a:latin typeface="EB Garamond Medium"/>
              <a:ea typeface="EB Garamond Medium"/>
              <a:cs typeface="EB Garamond Medium"/>
              <a:sym typeface="EB Garamond Medium"/>
            </a:endParaRPr>
          </a:p>
        </p:txBody>
      </p:sp>
      <p:sp>
        <p:nvSpPr>
          <p:cNvPr id="164" name="Google Shape;164;p20"/>
          <p:cNvSpPr txBox="1"/>
          <p:nvPr/>
        </p:nvSpPr>
        <p:spPr>
          <a:xfrm>
            <a:off x="831100" y="2248500"/>
            <a:ext cx="30000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u="sng">
                <a:solidFill>
                  <a:schemeClr val="dk1"/>
                </a:solidFill>
                <a:latin typeface="EB Garamond Medium"/>
                <a:ea typeface="EB Garamond Medium"/>
                <a:cs typeface="EB Garamond Medium"/>
                <a:sym typeface="EB Garamond Medium"/>
              </a:rPr>
              <a:t>Fourier Transform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1"/>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u="sng">
                <a:latin typeface="EB Garamond Medium"/>
                <a:ea typeface="EB Garamond Medium"/>
                <a:cs typeface="EB Garamond Medium"/>
                <a:sym typeface="EB Garamond Medium"/>
              </a:rPr>
              <a:t>Implementation</a:t>
            </a:r>
            <a:endParaRPr sz="3000" u="sng">
              <a:latin typeface="EB Garamond Medium"/>
              <a:ea typeface="EB Garamond Medium"/>
              <a:cs typeface="EB Garamond Medium"/>
              <a:sym typeface="EB Garamond Medium"/>
            </a:endParaRPr>
          </a:p>
        </p:txBody>
      </p:sp>
      <p:sp>
        <p:nvSpPr>
          <p:cNvPr id="170" name="Google Shape;170;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EB Garamond Medium"/>
                <a:ea typeface="EB Garamond Medium"/>
                <a:cs typeface="EB Garamond Medium"/>
                <a:sym typeface="EB Garamond Medium"/>
              </a:rPr>
              <a:t>The main approach that has been used for fabric defect detection is to perform fourier transformation on the given image and the threshold the image (or convert it to binary image).</a:t>
            </a:r>
            <a:endParaRPr>
              <a:latin typeface="EB Garamond Medium"/>
              <a:ea typeface="EB Garamond Medium"/>
              <a:cs typeface="EB Garamond Medium"/>
              <a:sym typeface="EB Garamond Medium"/>
            </a:endParaRPr>
          </a:p>
          <a:p>
            <a:pPr marL="0" lvl="0" indent="0" algn="l" rtl="0">
              <a:spcBef>
                <a:spcPts val="1600"/>
              </a:spcBef>
              <a:spcAft>
                <a:spcPts val="0"/>
              </a:spcAft>
              <a:buNone/>
            </a:pPr>
            <a:r>
              <a:rPr lang="en">
                <a:latin typeface="EB Garamond Medium"/>
                <a:ea typeface="EB Garamond Medium"/>
                <a:cs typeface="EB Garamond Medium"/>
                <a:sym typeface="EB Garamond Medium"/>
              </a:rPr>
              <a:t>After applying these operations on the image the defects in the fabric will be clearly visible in the histograms plotted</a:t>
            </a:r>
            <a:endParaRPr>
              <a:latin typeface="EB Garamond Medium"/>
              <a:ea typeface="EB Garamond Medium"/>
              <a:cs typeface="EB Garamond Medium"/>
              <a:sym typeface="EB Garamond Medium"/>
            </a:endParaRPr>
          </a:p>
          <a:p>
            <a:pPr marL="0" lvl="0" indent="0" algn="l" rtl="0">
              <a:spcBef>
                <a:spcPts val="1600"/>
              </a:spcBef>
              <a:spcAft>
                <a:spcPts val="1600"/>
              </a:spcAft>
              <a:buNone/>
            </a:pPr>
            <a:r>
              <a:rPr lang="en">
                <a:latin typeface="EB Garamond Medium"/>
                <a:ea typeface="EB Garamond Medium"/>
                <a:cs typeface="EB Garamond Medium"/>
                <a:sym typeface="EB Garamond Medium"/>
              </a:rPr>
              <a:t>Here we have take 5 images from each category (good,colour,cut,holes and metallic contamination, thread),and and performed operation on them.</a:t>
            </a:r>
            <a:endParaRPr>
              <a:latin typeface="EB Garamond Medium"/>
              <a:ea typeface="EB Garamond Medium"/>
              <a:cs typeface="EB Garamond Medium"/>
              <a:sym typeface="EB Garamond Medium"/>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1044</Words>
  <Application>Microsoft Office PowerPoint</Application>
  <PresentationFormat>On-screen Show (16:9)</PresentationFormat>
  <Paragraphs>139</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EB Garamond Medium</vt:lpstr>
      <vt:lpstr>Roboto</vt:lpstr>
      <vt:lpstr>EB Garamond SemiBold</vt:lpstr>
      <vt:lpstr>Arial</vt:lpstr>
      <vt:lpstr>Geometric</vt:lpstr>
      <vt:lpstr>Textile Quality Control with Image Processing Techniques </vt:lpstr>
      <vt:lpstr>Outline:  Motivation for the project Objective of the project  Flow diagram Description Implementation Results Demo Conclusion References</vt:lpstr>
      <vt:lpstr>Motivation behind the project</vt:lpstr>
      <vt:lpstr>Flow Diagram for Textile Defect Detection using Fourier Transform</vt:lpstr>
      <vt:lpstr>PowerPoint Presentation</vt:lpstr>
      <vt:lpstr>Description</vt:lpstr>
      <vt:lpstr>Implementation : Fourier Transform</vt:lpstr>
      <vt:lpstr>PowerPoint Presentation</vt:lpstr>
      <vt:lpstr>Implementation</vt:lpstr>
      <vt:lpstr>       Class: Good                                      Class: Colour     Class: Cut</vt:lpstr>
      <vt:lpstr>Class: Hole                                  Class: Metal Contamination               Class: Thread </vt:lpstr>
      <vt:lpstr>Conclusion</vt:lpstr>
      <vt:lpstr>PowerPoint Presentation</vt:lpstr>
      <vt:lpstr>Morphology</vt:lpstr>
      <vt:lpstr>Types of Morphological Operations </vt:lpstr>
      <vt:lpstr>Implementation</vt:lpstr>
      <vt:lpstr>Fabric Defects</vt:lpstr>
      <vt:lpstr>Fabric Defects </vt:lpstr>
      <vt:lpstr>Results</vt:lpstr>
      <vt:lpstr>Preparing the images for morphological operations</vt:lpstr>
      <vt:lpstr>PowerPoint Presentation</vt:lpstr>
      <vt:lpstr>Image after applying erosion and thresholding</vt:lpstr>
      <vt:lpstr>Image after applying erosion and thresholding</vt:lpstr>
      <vt:lpstr>Image after applying erosion and thresholding</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Textile Quality Control with Image Processing Techniques </dc:title>
  <cp:lastModifiedBy>Jignesh trivedi</cp:lastModifiedBy>
  <cp:revision>1</cp:revision>
  <dcterms:modified xsi:type="dcterms:W3CDTF">2022-04-30T03:29:33Z</dcterms:modified>
</cp:coreProperties>
</file>